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Norwester" charset="1" panose="00000506000000000000"/>
      <p:regular r:id="rId16"/>
    </p:embeddedFont>
    <p:embeddedFont>
      <p:font typeface="Helvetica World Bold" charset="1" panose="020B0800040000020004"/>
      <p:regular r:id="rId17"/>
    </p:embeddedFont>
    <p:embeddedFont>
      <p:font typeface="Helvetica World" charset="1" panose="020B050004000002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https://yousefnazmi-hackathon.github.io/ePortfolio-Official/index.html"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www.youtube.com/watch?v=hB7CDrVnNCs" TargetMode="External" Type="http://schemas.openxmlformats.org/officeDocument/2006/relationships/hyperlink"/><Relationship Id="rId5" Target="../media/image3.png" Type="http://schemas.openxmlformats.org/officeDocument/2006/relationships/image"/><Relationship Id="rId6" Target="../media/image4.svg" Type="http://schemas.openxmlformats.org/officeDocument/2006/relationships/image"/><Relationship Id="rId7"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https://time.com/6338489/ai-work-jobs/"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https://news.harvard.edu/gazette/story/2020/10/ethical-concerns-mount-as-ai-takes-bigger-decision-making-role/" TargetMode="External" Type="http://schemas.openxmlformats.org/officeDocument/2006/relationships/hyperlink"/><Relationship Id="rId9" Target="https://apnews.com/article/vatican-artificial-intelligence-ethics-pope-risks-warnings-231b4b7b8ed6a195ec920f1f362c15e2"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0.jpeg" Type="http://schemas.openxmlformats.org/officeDocument/2006/relationships/image"/><Relationship Id="rId7" Target="https://onlinedegrees.sandiego.edu/ai-ethicist-career/" TargetMode="External" Type="http://schemas.openxmlformats.org/officeDocument/2006/relationships/hyperlink"/><Relationship Id="rId8" Target="https://northwest.education/insights/technology/top-10-highest-paying-ai-jobs/" TargetMode="External" Type="http://schemas.openxmlformats.org/officeDocument/2006/relationships/hyperlink"/><Relationship Id="rId9" Target="https://www.brillicaservices.com/blogs/will-artificial-intelligence-replace-humans"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028700" y="8536169"/>
            <a:ext cx="3588696" cy="719036"/>
            <a:chOff x="0" y="0"/>
            <a:chExt cx="945171" cy="189376"/>
          </a:xfrm>
        </p:grpSpPr>
        <p:sp>
          <p:nvSpPr>
            <p:cNvPr name="Freeform 3" id="3"/>
            <p:cNvSpPr/>
            <p:nvPr/>
          </p:nvSpPr>
          <p:spPr>
            <a:xfrm flipH="false" flipV="false" rot="0">
              <a:off x="0" y="0"/>
              <a:ext cx="945171" cy="189376"/>
            </a:xfrm>
            <a:custGeom>
              <a:avLst/>
              <a:gdLst/>
              <a:ahLst/>
              <a:cxnLst/>
              <a:rect r="r" b="b" t="t" l="l"/>
              <a:pathLst>
                <a:path h="189376" w="945171">
                  <a:moveTo>
                    <a:pt x="94688" y="0"/>
                  </a:moveTo>
                  <a:lnTo>
                    <a:pt x="850483" y="0"/>
                  </a:lnTo>
                  <a:cubicBezTo>
                    <a:pt x="902778" y="0"/>
                    <a:pt x="945171" y="42393"/>
                    <a:pt x="945171" y="94688"/>
                  </a:cubicBezTo>
                  <a:lnTo>
                    <a:pt x="945171" y="94688"/>
                  </a:lnTo>
                  <a:cubicBezTo>
                    <a:pt x="945171" y="119801"/>
                    <a:pt x="935195" y="143885"/>
                    <a:pt x="917437" y="161642"/>
                  </a:cubicBezTo>
                  <a:cubicBezTo>
                    <a:pt x="899680" y="179400"/>
                    <a:pt x="875596" y="189376"/>
                    <a:pt x="850483" y="189376"/>
                  </a:cubicBezTo>
                  <a:lnTo>
                    <a:pt x="94688" y="189376"/>
                  </a:lnTo>
                  <a:cubicBezTo>
                    <a:pt x="42393" y="189376"/>
                    <a:pt x="0" y="146983"/>
                    <a:pt x="0" y="94688"/>
                  </a:cubicBezTo>
                  <a:lnTo>
                    <a:pt x="0" y="94688"/>
                  </a:lnTo>
                  <a:cubicBezTo>
                    <a:pt x="0" y="42393"/>
                    <a:pt x="42393" y="0"/>
                    <a:pt x="94688" y="0"/>
                  </a:cubicBezTo>
                  <a:close/>
                </a:path>
              </a:pathLst>
            </a:custGeom>
            <a:solidFill>
              <a:srgbClr val="000000">
                <a:alpha val="0"/>
              </a:srgbClr>
            </a:solidFill>
            <a:ln w="19050" cap="rnd">
              <a:solidFill>
                <a:srgbClr val="7AFFF5"/>
              </a:solidFill>
              <a:prstDash val="solid"/>
              <a:round/>
            </a:ln>
          </p:spPr>
        </p:sp>
        <p:sp>
          <p:nvSpPr>
            <p:cNvPr name="TextBox 4" id="4"/>
            <p:cNvSpPr txBox="true"/>
            <p:nvPr/>
          </p:nvSpPr>
          <p:spPr>
            <a:xfrm>
              <a:off x="0" y="-38100"/>
              <a:ext cx="945171" cy="227476"/>
            </a:xfrm>
            <a:prstGeom prst="rect">
              <a:avLst/>
            </a:prstGeom>
          </p:spPr>
          <p:txBody>
            <a:bodyPr anchor="ctr" rtlCol="false" tIns="50800" lIns="50800" bIns="50800" rIns="50800"/>
            <a:lstStyle/>
            <a:p>
              <a:pPr algn="ctr">
                <a:lnSpc>
                  <a:spcPts val="2519"/>
                </a:lnSpc>
              </a:pPr>
            </a:p>
          </p:txBody>
        </p:sp>
      </p:grpSp>
      <p:grpSp>
        <p:nvGrpSpPr>
          <p:cNvPr name="Group 5" id="5"/>
          <p:cNvGrpSpPr/>
          <p:nvPr/>
        </p:nvGrpSpPr>
        <p:grpSpPr>
          <a:xfrm rot="0">
            <a:off x="4877611" y="8539264"/>
            <a:ext cx="2324100" cy="719036"/>
            <a:chOff x="0" y="0"/>
            <a:chExt cx="612109" cy="189376"/>
          </a:xfrm>
        </p:grpSpPr>
        <p:sp>
          <p:nvSpPr>
            <p:cNvPr name="Freeform 6" id="6"/>
            <p:cNvSpPr/>
            <p:nvPr/>
          </p:nvSpPr>
          <p:spPr>
            <a:xfrm flipH="false" flipV="false" rot="0">
              <a:off x="0" y="0"/>
              <a:ext cx="612109" cy="189376"/>
            </a:xfrm>
            <a:custGeom>
              <a:avLst/>
              <a:gdLst/>
              <a:ahLst/>
              <a:cxnLst/>
              <a:rect r="r" b="b" t="t" l="l"/>
              <a:pathLst>
                <a:path h="189376" w="612109">
                  <a:moveTo>
                    <a:pt x="94688" y="0"/>
                  </a:moveTo>
                  <a:lnTo>
                    <a:pt x="517421" y="0"/>
                  </a:lnTo>
                  <a:cubicBezTo>
                    <a:pt x="569715" y="0"/>
                    <a:pt x="612109" y="42393"/>
                    <a:pt x="612109" y="94688"/>
                  </a:cubicBezTo>
                  <a:lnTo>
                    <a:pt x="612109" y="94688"/>
                  </a:lnTo>
                  <a:cubicBezTo>
                    <a:pt x="612109" y="146983"/>
                    <a:pt x="569715" y="189376"/>
                    <a:pt x="517421" y="189376"/>
                  </a:cubicBezTo>
                  <a:lnTo>
                    <a:pt x="94688" y="189376"/>
                  </a:lnTo>
                  <a:cubicBezTo>
                    <a:pt x="42393" y="189376"/>
                    <a:pt x="0" y="146983"/>
                    <a:pt x="0" y="94688"/>
                  </a:cubicBezTo>
                  <a:lnTo>
                    <a:pt x="0" y="94688"/>
                  </a:lnTo>
                  <a:cubicBezTo>
                    <a:pt x="0" y="42393"/>
                    <a:pt x="42393" y="0"/>
                    <a:pt x="94688" y="0"/>
                  </a:cubicBezTo>
                  <a:close/>
                </a:path>
              </a:pathLst>
            </a:custGeom>
            <a:solidFill>
              <a:srgbClr val="7AFFF5"/>
            </a:solidFill>
            <a:ln cap="rnd">
              <a:noFill/>
              <a:prstDash val="solid"/>
              <a:round/>
            </a:ln>
          </p:spPr>
        </p:sp>
        <p:sp>
          <p:nvSpPr>
            <p:cNvPr name="TextBox 7" id="7"/>
            <p:cNvSpPr txBox="true"/>
            <p:nvPr/>
          </p:nvSpPr>
          <p:spPr>
            <a:xfrm>
              <a:off x="0" y="-38100"/>
              <a:ext cx="612109" cy="227476"/>
            </a:xfrm>
            <a:prstGeom prst="rect">
              <a:avLst/>
            </a:prstGeom>
          </p:spPr>
          <p:txBody>
            <a:bodyPr anchor="ctr" rtlCol="false" tIns="50800" lIns="50800" bIns="50800" rIns="50800"/>
            <a:lstStyle/>
            <a:p>
              <a:pPr algn="ctr">
                <a:lnSpc>
                  <a:spcPts val="2519"/>
                </a:lnSpc>
              </a:pPr>
            </a:p>
          </p:txBody>
        </p:sp>
      </p:grpSp>
      <p:sp>
        <p:nvSpPr>
          <p:cNvPr name="Freeform 8" id="8"/>
          <p:cNvSpPr/>
          <p:nvPr/>
        </p:nvSpPr>
        <p:spPr>
          <a:xfrm flipH="false" flipV="false" rot="0">
            <a:off x="7439968" y="8539264"/>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823126" y="3723248"/>
            <a:ext cx="9096550" cy="3069104"/>
          </a:xfrm>
          <a:prstGeom prst="rect">
            <a:avLst/>
          </a:prstGeom>
        </p:spPr>
        <p:txBody>
          <a:bodyPr anchor="t" rtlCol="false" tIns="0" lIns="0" bIns="0" rIns="0">
            <a:spAutoFit/>
          </a:bodyPr>
          <a:lstStyle/>
          <a:p>
            <a:pPr algn="l">
              <a:lnSpc>
                <a:spcPts val="11780"/>
              </a:lnSpc>
            </a:pPr>
            <a:r>
              <a:rPr lang="en-US" sz="11899">
                <a:solidFill>
                  <a:srgbClr val="7AFFF5"/>
                </a:solidFill>
                <a:latin typeface="Norwester"/>
                <a:ea typeface="Norwester"/>
                <a:cs typeface="Norwester"/>
                <a:sym typeface="Norwester"/>
              </a:rPr>
              <a:t>AI</a:t>
            </a:r>
          </a:p>
          <a:p>
            <a:pPr algn="l">
              <a:lnSpc>
                <a:spcPts val="11780"/>
              </a:lnSpc>
            </a:pPr>
            <a:r>
              <a:rPr lang="en-US" sz="11899">
                <a:solidFill>
                  <a:srgbClr val="7AFFF5"/>
                </a:solidFill>
                <a:latin typeface="Norwester"/>
                <a:ea typeface="Norwester"/>
                <a:cs typeface="Norwester"/>
                <a:sym typeface="Norwester"/>
              </a:rPr>
              <a:t>ETHICIST</a:t>
            </a:r>
          </a:p>
        </p:txBody>
      </p:sp>
      <p:sp>
        <p:nvSpPr>
          <p:cNvPr name="TextBox 11" id="11"/>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 Abdelsalam</a:t>
            </a:r>
          </a:p>
        </p:txBody>
      </p:sp>
      <p:sp>
        <p:nvSpPr>
          <p:cNvPr name="TextBox 12" id="12"/>
          <p:cNvSpPr txBox="true"/>
          <p:nvPr/>
        </p:nvSpPr>
        <p:spPr>
          <a:xfrm rot="0">
            <a:off x="1264728" y="8726379"/>
            <a:ext cx="3116640" cy="306705"/>
          </a:xfrm>
          <a:prstGeom prst="rect">
            <a:avLst/>
          </a:prstGeom>
        </p:spPr>
        <p:txBody>
          <a:bodyPr anchor="t" rtlCol="false" tIns="0" lIns="0" bIns="0" rIns="0">
            <a:spAutoFit/>
          </a:bodyPr>
          <a:lstStyle/>
          <a:p>
            <a:pPr algn="ctr">
              <a:lnSpc>
                <a:spcPts val="2519"/>
              </a:lnSpc>
              <a:spcBef>
                <a:spcPct val="0"/>
              </a:spcBef>
            </a:pPr>
            <a:r>
              <a:rPr lang="en-US" sz="1799" u="sng">
                <a:solidFill>
                  <a:srgbClr val="FFFFFF"/>
                </a:solidFill>
                <a:latin typeface="Helvetica World"/>
                <a:ea typeface="Helvetica World"/>
                <a:cs typeface="Helvetica World"/>
                <a:sym typeface="Helvetica World"/>
                <a:hlinkClick r:id="rId6" tooltip="https://yousefnazmi-hackathon.github.io/ePortfolio-Official/index.html"/>
              </a:rPr>
              <a:t>My ePortfolio!</a:t>
            </a:r>
          </a:p>
        </p:txBody>
      </p:sp>
      <p:sp>
        <p:nvSpPr>
          <p:cNvPr name="TextBox 13" id="13"/>
          <p:cNvSpPr txBox="true"/>
          <p:nvPr/>
        </p:nvSpPr>
        <p:spPr>
          <a:xfrm rot="0">
            <a:off x="5137958" y="8726379"/>
            <a:ext cx="1803406" cy="306705"/>
          </a:xfrm>
          <a:prstGeom prst="rect">
            <a:avLst/>
          </a:prstGeom>
        </p:spPr>
        <p:txBody>
          <a:bodyPr anchor="t" rtlCol="false" tIns="0" lIns="0" bIns="0" rIns="0">
            <a:spAutoFit/>
          </a:bodyPr>
          <a:lstStyle/>
          <a:p>
            <a:pPr algn="ctr">
              <a:lnSpc>
                <a:spcPts val="2519"/>
              </a:lnSpc>
              <a:spcBef>
                <a:spcPct val="0"/>
              </a:spcBef>
            </a:pPr>
            <a:r>
              <a:rPr lang="en-US" sz="1799">
                <a:solidFill>
                  <a:srgbClr val="2600B1"/>
                </a:solidFill>
                <a:latin typeface="Helvetica World"/>
                <a:ea typeface="Helvetica World"/>
                <a:cs typeface="Helvetica World"/>
                <a:sym typeface="Helvetica World"/>
              </a:rPr>
              <a:t>4 April 2025</a:t>
            </a:r>
          </a:p>
        </p:txBody>
      </p:sp>
      <p:sp>
        <p:nvSpPr>
          <p:cNvPr name="TextBox 14" id="14"/>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5" id="5"/>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10</a:t>
            </a:r>
          </a:p>
        </p:txBody>
      </p:sp>
      <p:sp>
        <p:nvSpPr>
          <p:cNvPr name="TextBox 6" id="6"/>
          <p:cNvSpPr txBox="true"/>
          <p:nvPr/>
        </p:nvSpPr>
        <p:spPr>
          <a:xfrm rot="0">
            <a:off x="1028700" y="4468332"/>
            <a:ext cx="8788507" cy="1578937"/>
          </a:xfrm>
          <a:prstGeom prst="rect">
            <a:avLst/>
          </a:prstGeom>
        </p:spPr>
        <p:txBody>
          <a:bodyPr anchor="t" rtlCol="false" tIns="0" lIns="0" bIns="0" rIns="0">
            <a:spAutoFit/>
          </a:bodyPr>
          <a:lstStyle/>
          <a:p>
            <a:pPr algn="l">
              <a:lnSpc>
                <a:spcPts val="11780"/>
              </a:lnSpc>
            </a:pPr>
            <a:r>
              <a:rPr lang="en-US" sz="11899">
                <a:solidFill>
                  <a:srgbClr val="7AFFF5"/>
                </a:solidFill>
                <a:latin typeface="Norwester"/>
                <a:ea typeface="Norwester"/>
                <a:cs typeface="Norwester"/>
                <a:sym typeface="Norwester"/>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7546665"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2588550"/>
            <a:ext cx="4734188" cy="6669750"/>
            <a:chOff x="0" y="0"/>
            <a:chExt cx="4507230" cy="6350000"/>
          </a:xfrm>
        </p:grpSpPr>
        <p:sp>
          <p:nvSpPr>
            <p:cNvPr name="Freeform 5" id="5"/>
            <p:cNvSpPr/>
            <p:nvPr/>
          </p:nvSpPr>
          <p:spPr>
            <a:xfrm flipH="false" flipV="false" rot="0">
              <a:off x="0" y="0"/>
              <a:ext cx="4505960" cy="6350000"/>
            </a:xfrm>
            <a:custGeom>
              <a:avLst/>
              <a:gdLst/>
              <a:ahLst/>
              <a:cxnLst/>
              <a:rect r="r" b="b" t="t" l="l"/>
              <a:pathLst>
                <a:path h="6350000" w="4505960">
                  <a:moveTo>
                    <a:pt x="0" y="561340"/>
                  </a:moveTo>
                  <a:lnTo>
                    <a:pt x="0" y="3961130"/>
                  </a:lnTo>
                  <a:cubicBezTo>
                    <a:pt x="0" y="4272280"/>
                    <a:pt x="252730" y="4523740"/>
                    <a:pt x="562610" y="4522470"/>
                  </a:cubicBezTo>
                  <a:cubicBezTo>
                    <a:pt x="873760" y="4521200"/>
                    <a:pt x="1126490" y="4773930"/>
                    <a:pt x="1125220" y="5085080"/>
                  </a:cubicBezTo>
                  <a:lnTo>
                    <a:pt x="1123950" y="5787390"/>
                  </a:lnTo>
                  <a:cubicBezTo>
                    <a:pt x="1123950" y="6098540"/>
                    <a:pt x="1375410" y="6350000"/>
                    <a:pt x="1685290" y="6350000"/>
                  </a:cubicBezTo>
                  <a:lnTo>
                    <a:pt x="3944620" y="6350000"/>
                  </a:lnTo>
                  <a:cubicBezTo>
                    <a:pt x="4254500" y="6350000"/>
                    <a:pt x="4505960" y="6098540"/>
                    <a:pt x="4505960" y="5788660"/>
                  </a:cubicBezTo>
                  <a:lnTo>
                    <a:pt x="4505960" y="2679700"/>
                  </a:lnTo>
                  <a:cubicBezTo>
                    <a:pt x="4505960" y="2494280"/>
                    <a:pt x="4414520" y="2321560"/>
                    <a:pt x="4262120" y="2217420"/>
                  </a:cubicBezTo>
                  <a:lnTo>
                    <a:pt x="1184910" y="99060"/>
                  </a:lnTo>
                  <a:cubicBezTo>
                    <a:pt x="1090930" y="34290"/>
                    <a:pt x="980440" y="0"/>
                    <a:pt x="866140" y="0"/>
                  </a:cubicBezTo>
                  <a:lnTo>
                    <a:pt x="561340" y="0"/>
                  </a:lnTo>
                  <a:cubicBezTo>
                    <a:pt x="251460" y="0"/>
                    <a:pt x="0" y="251460"/>
                    <a:pt x="0" y="561340"/>
                  </a:cubicBezTo>
                  <a:close/>
                </a:path>
              </a:pathLst>
            </a:custGeom>
            <a:blipFill>
              <a:blip r:embed="rId6"/>
              <a:stretch>
                <a:fillRect l="-73421" t="0" r="-73421" b="0"/>
              </a:stretch>
            </a:blipFill>
          </p:spPr>
        </p:sp>
      </p:grpSp>
      <p:sp>
        <p:nvSpPr>
          <p:cNvPr name="TextBox 6" id="6"/>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7" id="7"/>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02</a:t>
            </a:r>
          </a:p>
        </p:txBody>
      </p:sp>
      <p:sp>
        <p:nvSpPr>
          <p:cNvPr name="TextBox 8" id="8"/>
          <p:cNvSpPr txBox="true"/>
          <p:nvPr/>
        </p:nvSpPr>
        <p:spPr>
          <a:xfrm rot="0">
            <a:off x="7546665" y="832029"/>
            <a:ext cx="9096550" cy="2475369"/>
          </a:xfrm>
          <a:prstGeom prst="rect">
            <a:avLst/>
          </a:prstGeom>
        </p:spPr>
        <p:txBody>
          <a:bodyPr anchor="t" rtlCol="false" tIns="0" lIns="0" bIns="0" rIns="0">
            <a:spAutoFit/>
          </a:bodyPr>
          <a:lstStyle/>
          <a:p>
            <a:pPr algn="l">
              <a:lnSpc>
                <a:spcPts val="9504"/>
              </a:lnSpc>
            </a:pPr>
            <a:r>
              <a:rPr lang="en-US" sz="9600">
                <a:solidFill>
                  <a:srgbClr val="7AFFF5"/>
                </a:solidFill>
                <a:latin typeface="Norwester"/>
                <a:ea typeface="Norwester"/>
                <a:cs typeface="Norwester"/>
                <a:sym typeface="Norwester"/>
              </a:rPr>
              <a:t>THE RESPONSIBILITIES</a:t>
            </a:r>
          </a:p>
        </p:txBody>
      </p:sp>
      <p:sp>
        <p:nvSpPr>
          <p:cNvPr name="TextBox 9" id="9"/>
          <p:cNvSpPr txBox="true"/>
          <p:nvPr/>
        </p:nvSpPr>
        <p:spPr>
          <a:xfrm rot="0">
            <a:off x="7995151" y="3477233"/>
            <a:ext cx="8383188" cy="5790122"/>
          </a:xfrm>
          <a:prstGeom prst="rect">
            <a:avLst/>
          </a:prstGeom>
        </p:spPr>
        <p:txBody>
          <a:bodyPr anchor="t" rtlCol="false" tIns="0" lIns="0" bIns="0" rIns="0">
            <a:spAutoFit/>
          </a:bodyPr>
          <a:lstStyle/>
          <a:p>
            <a:pPr algn="l" marL="358775" indent="-179387" lvl="1">
              <a:lnSpc>
                <a:spcPts val="2326"/>
              </a:lnSpc>
              <a:buFont typeface="Arial"/>
              <a:buChar char="•"/>
            </a:pPr>
            <a:r>
              <a:rPr lang="en-US" sz="1661">
                <a:solidFill>
                  <a:srgbClr val="FFFFFF"/>
                </a:solidFill>
                <a:latin typeface="Helvetica World"/>
                <a:ea typeface="Helvetica World"/>
                <a:cs typeface="Helvetica World"/>
                <a:sym typeface="Helvetica World"/>
              </a:rPr>
              <a:t>Developing​</a:t>
            </a:r>
          </a:p>
          <a:p>
            <a:pPr algn="l" marL="717549" indent="-239183" lvl="2">
              <a:lnSpc>
                <a:spcPts val="2326"/>
              </a:lnSpc>
              <a:buFont typeface="Arial"/>
              <a:buChar char="⚬"/>
            </a:pPr>
            <a:r>
              <a:rPr lang="en-US" sz="1661">
                <a:solidFill>
                  <a:srgbClr val="FFFFFF"/>
                </a:solidFill>
                <a:latin typeface="Helvetica World"/>
                <a:ea typeface="Helvetica World"/>
                <a:cs typeface="Helvetica World"/>
                <a:sym typeface="Helvetica World"/>
              </a:rPr>
              <a:t>AI Ethicists craft comprehensive guidelines and policies that direct responsible AI development. [1]​​</a:t>
            </a:r>
          </a:p>
          <a:p>
            <a:pPr algn="l" marL="358775" indent="-179387" lvl="1">
              <a:lnSpc>
                <a:spcPts val="2326"/>
              </a:lnSpc>
              <a:buFont typeface="Arial"/>
              <a:buChar char="•"/>
            </a:pPr>
            <a:r>
              <a:rPr lang="en-US" sz="1661">
                <a:solidFill>
                  <a:srgbClr val="FFFFFF"/>
                </a:solidFill>
                <a:latin typeface="Helvetica World"/>
                <a:ea typeface="Helvetica World"/>
                <a:cs typeface="Helvetica World"/>
                <a:sym typeface="Helvetica World"/>
              </a:rPr>
              <a:t>Establishing​</a:t>
            </a:r>
          </a:p>
          <a:p>
            <a:pPr algn="l" marL="717549" indent="-239183" lvl="2">
              <a:lnSpc>
                <a:spcPts val="2326"/>
              </a:lnSpc>
              <a:buFont typeface="Arial"/>
              <a:buChar char="⚬"/>
            </a:pPr>
            <a:r>
              <a:rPr lang="en-US" sz="1661">
                <a:solidFill>
                  <a:srgbClr val="FFFFFF"/>
                </a:solidFill>
                <a:latin typeface="Helvetica World"/>
                <a:ea typeface="Helvetica World"/>
                <a:cs typeface="Helvetica World"/>
                <a:sym typeface="Helvetica World"/>
              </a:rPr>
              <a:t>They set forth standards to ensure AI development adheres to ethical principles and societal norms. [1]​</a:t>
            </a:r>
          </a:p>
          <a:p>
            <a:pPr algn="l" marL="358775" indent="-179387" lvl="1">
              <a:lnSpc>
                <a:spcPts val="2326"/>
              </a:lnSpc>
              <a:buFont typeface="Arial"/>
              <a:buChar char="•"/>
            </a:pPr>
            <a:r>
              <a:rPr lang="en-US" sz="1661">
                <a:solidFill>
                  <a:srgbClr val="FFFFFF"/>
                </a:solidFill>
                <a:latin typeface="Helvetica World"/>
                <a:ea typeface="Helvetica World"/>
                <a:cs typeface="Helvetica World"/>
                <a:sym typeface="Helvetica World"/>
              </a:rPr>
              <a:t>Conducting​</a:t>
            </a:r>
          </a:p>
          <a:p>
            <a:pPr algn="l" marL="717549" indent="-239183" lvl="2">
              <a:lnSpc>
                <a:spcPts val="2326"/>
              </a:lnSpc>
              <a:buFont typeface="Arial"/>
              <a:buChar char="⚬"/>
            </a:pPr>
            <a:r>
              <a:rPr lang="en-US" sz="1661">
                <a:solidFill>
                  <a:srgbClr val="FFFFFF"/>
                </a:solidFill>
                <a:latin typeface="Helvetica World"/>
                <a:ea typeface="Helvetica World"/>
                <a:cs typeface="Helvetica World"/>
                <a:sym typeface="Helvetica World"/>
              </a:rPr>
              <a:t>Before an AI project goes live, AI ethicists conduct a review to identify potential ethical issues and suggest remedies. [1]​</a:t>
            </a:r>
          </a:p>
          <a:p>
            <a:pPr algn="l" marL="358775" indent="-179387" lvl="1">
              <a:lnSpc>
                <a:spcPts val="2326"/>
              </a:lnSpc>
              <a:buFont typeface="Arial"/>
              <a:buChar char="•"/>
            </a:pPr>
            <a:r>
              <a:rPr lang="en-US" sz="1661">
                <a:solidFill>
                  <a:srgbClr val="FFFFFF"/>
                </a:solidFill>
                <a:latin typeface="Helvetica World"/>
                <a:ea typeface="Helvetica World"/>
                <a:cs typeface="Helvetica World"/>
                <a:sym typeface="Helvetica World"/>
              </a:rPr>
              <a:t>Assessing​</a:t>
            </a:r>
          </a:p>
          <a:p>
            <a:pPr algn="l" marL="717549" indent="-239183" lvl="2">
              <a:lnSpc>
                <a:spcPts val="2326"/>
              </a:lnSpc>
              <a:buFont typeface="Arial"/>
              <a:buChar char="⚬"/>
            </a:pPr>
            <a:r>
              <a:rPr lang="en-US" sz="1661">
                <a:solidFill>
                  <a:srgbClr val="FFFFFF"/>
                </a:solidFill>
                <a:latin typeface="Helvetica World"/>
                <a:ea typeface="Helvetica World"/>
                <a:cs typeface="Helvetica World"/>
                <a:sym typeface="Helvetica World"/>
              </a:rPr>
              <a:t>They actively evaluate potential risks associated with AI projects and ensure these projects comply with existing ethical guidelines and regulations. [1]</a:t>
            </a:r>
          </a:p>
          <a:p>
            <a:pPr algn="l" marL="358775" indent="-179387" lvl="1">
              <a:lnSpc>
                <a:spcPts val="2326"/>
              </a:lnSpc>
              <a:buFont typeface="Arial"/>
              <a:buChar char="•"/>
            </a:pPr>
            <a:r>
              <a:rPr lang="en-US" sz="1661">
                <a:solidFill>
                  <a:srgbClr val="FFFFFF"/>
                </a:solidFill>
                <a:latin typeface="Helvetica World"/>
                <a:ea typeface="Helvetica World"/>
                <a:cs typeface="Helvetica World"/>
                <a:sym typeface="Helvetica World"/>
              </a:rPr>
              <a:t>Collaborating​</a:t>
            </a:r>
          </a:p>
          <a:p>
            <a:pPr algn="l" marL="717549" indent="-239183" lvl="2">
              <a:lnSpc>
                <a:spcPts val="2326"/>
              </a:lnSpc>
              <a:buFont typeface="Arial"/>
              <a:buChar char="⚬"/>
            </a:pPr>
            <a:r>
              <a:rPr lang="en-US" sz="1661">
                <a:solidFill>
                  <a:srgbClr val="FFFFFF"/>
                </a:solidFill>
                <a:latin typeface="Helvetica World"/>
                <a:ea typeface="Helvetica World"/>
                <a:cs typeface="Helvetica World"/>
                <a:sym typeface="Helvetica World"/>
              </a:rPr>
              <a:t>AI ethicists work closely with developers, product managers, legal experts and other team members to integrate ethical considerations into every stage of AI development.[1]​​</a:t>
            </a:r>
          </a:p>
          <a:p>
            <a:pPr algn="l" marL="358775" indent="-179387" lvl="1">
              <a:lnSpc>
                <a:spcPts val="2326"/>
              </a:lnSpc>
              <a:buFont typeface="Arial"/>
              <a:buChar char="•"/>
            </a:pPr>
            <a:r>
              <a:rPr lang="en-US" sz="1661">
                <a:solidFill>
                  <a:srgbClr val="FFFFFF"/>
                </a:solidFill>
                <a:latin typeface="Helvetica World"/>
                <a:ea typeface="Helvetica World"/>
                <a:cs typeface="Helvetica World"/>
                <a:sym typeface="Helvetica World"/>
              </a:rPr>
              <a:t>Educating and raising​</a:t>
            </a:r>
          </a:p>
          <a:p>
            <a:pPr algn="l" marL="717549" indent="-239183" lvl="2">
              <a:lnSpc>
                <a:spcPts val="2326"/>
              </a:lnSpc>
              <a:buFont typeface="Arial"/>
              <a:buChar char="⚬"/>
            </a:pPr>
            <a:r>
              <a:rPr lang="en-US" sz="1661">
                <a:solidFill>
                  <a:srgbClr val="FFFFFF"/>
                </a:solidFill>
                <a:latin typeface="Helvetica World"/>
                <a:ea typeface="Helvetica World"/>
                <a:cs typeface="Helvetica World"/>
                <a:sym typeface="Helvetica World"/>
              </a:rPr>
              <a:t>They educate team members about ethical AI practices, fostering a culture of responsibility and ethical consciousness within the organization. [1]​</a:t>
            </a:r>
          </a:p>
          <a:p>
            <a:pPr algn="l">
              <a:lnSpc>
                <a:spcPts val="2326"/>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5" id="5"/>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03</a:t>
            </a:r>
          </a:p>
        </p:txBody>
      </p:sp>
      <p:sp>
        <p:nvSpPr>
          <p:cNvPr name="TextBox 6" id="6"/>
          <p:cNvSpPr txBox="true"/>
          <p:nvPr/>
        </p:nvSpPr>
        <p:spPr>
          <a:xfrm rot="0">
            <a:off x="1028700" y="2507438"/>
            <a:ext cx="9096550" cy="1443231"/>
          </a:xfrm>
          <a:prstGeom prst="rect">
            <a:avLst/>
          </a:prstGeom>
        </p:spPr>
        <p:txBody>
          <a:bodyPr anchor="t" rtlCol="false" tIns="0" lIns="0" bIns="0" rIns="0">
            <a:spAutoFit/>
          </a:bodyPr>
          <a:lstStyle/>
          <a:p>
            <a:pPr algn="l">
              <a:lnSpc>
                <a:spcPts val="10791"/>
              </a:lnSpc>
            </a:pPr>
            <a:r>
              <a:rPr lang="en-US" sz="10900">
                <a:solidFill>
                  <a:srgbClr val="7AFFF5"/>
                </a:solidFill>
                <a:latin typeface="Norwester"/>
                <a:ea typeface="Norwester"/>
                <a:cs typeface="Norwester"/>
                <a:sym typeface="Norwester"/>
              </a:rPr>
              <a:t>REQUIRED SKILS</a:t>
            </a:r>
          </a:p>
        </p:txBody>
      </p:sp>
      <p:sp>
        <p:nvSpPr>
          <p:cNvPr name="TextBox 7" id="7"/>
          <p:cNvSpPr txBox="true"/>
          <p:nvPr/>
        </p:nvSpPr>
        <p:spPr>
          <a:xfrm rot="0">
            <a:off x="1028700" y="4146333"/>
            <a:ext cx="6470082" cy="4392930"/>
          </a:xfrm>
          <a:prstGeom prst="rect">
            <a:avLst/>
          </a:prstGeom>
        </p:spPr>
        <p:txBody>
          <a:bodyPr anchor="t" rtlCol="false" tIns="0" lIns="0" bIns="0" rIns="0">
            <a:spAutoFit/>
          </a:bodyPr>
          <a:lstStyle/>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Undergraduate Degrees in Related Fields: Begin with an undergraduate degree in computer science, philosophy or social sciences. These areas provide a foundational understanding necessary for AI ethics.[1]​</a:t>
            </a:r>
          </a:p>
          <a:p>
            <a:pPr algn="l">
              <a:lnSpc>
                <a:spcPts val="2519"/>
              </a:lnSpc>
            </a:pPr>
          </a:p>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Master’s Programs in AI with an Ethics Focus: Pursuing a Master’s degree in AI that emphasizes ethics can equip you with the specialized knowledge required in this field.[1]​</a:t>
            </a:r>
          </a:p>
          <a:p>
            <a:pPr algn="l">
              <a:lnSpc>
                <a:spcPts val="2519"/>
              </a:lnSpc>
            </a:pPr>
          </a:p>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Specialized Programs that Combine AI and Ethical Studies: Certain programs offer a combination of AI and ethical studies, offering a comprehensive understanding of how these areas intersect.[1]​</a:t>
            </a:r>
          </a:p>
          <a:p>
            <a:pPr algn="l">
              <a:lnSpc>
                <a:spcPts val="251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746193" y="1028700"/>
            <a:ext cx="7410708" cy="4447907"/>
            <a:chOff x="0" y="0"/>
            <a:chExt cx="6350000" cy="3811270"/>
          </a:xfrm>
        </p:grpSpPr>
        <p:sp>
          <p:nvSpPr>
            <p:cNvPr name="Freeform 5" id="5"/>
            <p:cNvSpPr/>
            <p:nvPr/>
          </p:nvSpPr>
          <p:spPr>
            <a:xfrm flipH="false" flipV="false" rot="0">
              <a:off x="0" y="0"/>
              <a:ext cx="6350000" cy="3811270"/>
            </a:xfrm>
            <a:custGeom>
              <a:avLst/>
              <a:gdLst/>
              <a:ahLst/>
              <a:cxnLst/>
              <a:rect r="r" b="b" t="t" l="l"/>
              <a:pathLst>
                <a:path h="3811270" w="6350000">
                  <a:moveTo>
                    <a:pt x="1648460" y="0"/>
                  </a:moveTo>
                  <a:lnTo>
                    <a:pt x="5812790" y="0"/>
                  </a:lnTo>
                  <a:cubicBezTo>
                    <a:pt x="6109970" y="0"/>
                    <a:pt x="6350000" y="240030"/>
                    <a:pt x="6350000" y="537210"/>
                  </a:cubicBezTo>
                  <a:lnTo>
                    <a:pt x="6350000" y="2466340"/>
                  </a:lnTo>
                  <a:cubicBezTo>
                    <a:pt x="6350000" y="2763520"/>
                    <a:pt x="6109970" y="3003550"/>
                    <a:pt x="5812790" y="3003550"/>
                  </a:cubicBezTo>
                  <a:lnTo>
                    <a:pt x="4751070" y="3003550"/>
                  </a:lnTo>
                  <a:cubicBezTo>
                    <a:pt x="4587240" y="3003550"/>
                    <a:pt x="4431030" y="3078480"/>
                    <a:pt x="4329430" y="3208020"/>
                  </a:cubicBezTo>
                  <a:lnTo>
                    <a:pt x="4013200" y="3606800"/>
                  </a:lnTo>
                  <a:cubicBezTo>
                    <a:pt x="3911600" y="3735070"/>
                    <a:pt x="3756660" y="3811270"/>
                    <a:pt x="3591560" y="3811270"/>
                  </a:cubicBezTo>
                  <a:lnTo>
                    <a:pt x="537210" y="3811270"/>
                  </a:lnTo>
                  <a:cubicBezTo>
                    <a:pt x="240030" y="3811270"/>
                    <a:pt x="0" y="3571240"/>
                    <a:pt x="0" y="3274060"/>
                  </a:cubicBezTo>
                  <a:lnTo>
                    <a:pt x="0" y="1375410"/>
                  </a:lnTo>
                  <a:cubicBezTo>
                    <a:pt x="0" y="1206500"/>
                    <a:pt x="78740" y="1047750"/>
                    <a:pt x="213360" y="946150"/>
                  </a:cubicBezTo>
                  <a:lnTo>
                    <a:pt x="1324610" y="107950"/>
                  </a:lnTo>
                  <a:cubicBezTo>
                    <a:pt x="1417320" y="38100"/>
                    <a:pt x="1531620" y="0"/>
                    <a:pt x="1648460" y="0"/>
                  </a:cubicBezTo>
                  <a:close/>
                </a:path>
              </a:pathLst>
            </a:custGeom>
            <a:blipFill>
              <a:blip r:embed="rId6"/>
              <a:stretch>
                <a:fillRect l="0" t="0" r="0" b="-66611"/>
              </a:stretch>
            </a:blipFill>
          </p:spPr>
        </p:sp>
      </p:grpSp>
      <p:sp>
        <p:nvSpPr>
          <p:cNvPr name="TextBox 6" id="6"/>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7" id="7"/>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04</a:t>
            </a:r>
          </a:p>
        </p:txBody>
      </p:sp>
      <p:sp>
        <p:nvSpPr>
          <p:cNvPr name="TextBox 8" id="8"/>
          <p:cNvSpPr txBox="true"/>
          <p:nvPr/>
        </p:nvSpPr>
        <p:spPr>
          <a:xfrm rot="0">
            <a:off x="1028700" y="6295158"/>
            <a:ext cx="7086167" cy="1933575"/>
          </a:xfrm>
          <a:prstGeom prst="rect">
            <a:avLst/>
          </a:prstGeom>
        </p:spPr>
        <p:txBody>
          <a:bodyPr anchor="t" rtlCol="false" tIns="0" lIns="0" bIns="0" rIns="0">
            <a:spAutoFit/>
          </a:bodyPr>
          <a:lstStyle/>
          <a:p>
            <a:pPr algn="l">
              <a:lnSpc>
                <a:spcPts val="4950"/>
              </a:lnSpc>
            </a:pPr>
            <a:r>
              <a:rPr lang="en-US" sz="5000">
                <a:solidFill>
                  <a:srgbClr val="7AFFF5"/>
                </a:solidFill>
                <a:latin typeface="Norwester"/>
                <a:ea typeface="Norwester"/>
                <a:cs typeface="Norwester"/>
                <a:sym typeface="Norwester"/>
              </a:rPr>
              <a:t>WHAT IS THE AVERAGE SALARY AS AN​</a:t>
            </a:r>
          </a:p>
          <a:p>
            <a:pPr algn="l">
              <a:lnSpc>
                <a:spcPts val="4950"/>
              </a:lnSpc>
            </a:pPr>
            <a:r>
              <a:rPr lang="en-US" sz="5000">
                <a:solidFill>
                  <a:srgbClr val="7AFFF5"/>
                </a:solidFill>
                <a:latin typeface="Norwester"/>
                <a:ea typeface="Norwester"/>
                <a:cs typeface="Norwester"/>
                <a:sym typeface="Norwester"/>
              </a:rPr>
              <a:t> AI ETHICIST​</a:t>
            </a:r>
          </a:p>
        </p:txBody>
      </p:sp>
      <p:sp>
        <p:nvSpPr>
          <p:cNvPr name="TextBox 9" id="9"/>
          <p:cNvSpPr txBox="true"/>
          <p:nvPr/>
        </p:nvSpPr>
        <p:spPr>
          <a:xfrm rot="0">
            <a:off x="8746193" y="6436995"/>
            <a:ext cx="6064763" cy="1564005"/>
          </a:xfrm>
          <a:prstGeom prst="rect">
            <a:avLst/>
          </a:prstGeom>
        </p:spPr>
        <p:txBody>
          <a:bodyPr anchor="t" rtlCol="false" tIns="0" lIns="0" bIns="0" rIns="0">
            <a:spAutoFit/>
          </a:bodyPr>
          <a:lstStyle/>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The average salary for AI ethicists is projected to be anywhere from $120,000 to $150,000 per year but it is one of the newer positions, hence not a common position.[2]​</a:t>
            </a:r>
          </a:p>
          <a:p>
            <a:pPr algn="l">
              <a:lnSpc>
                <a:spcPts val="251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a:hlinkClick r:id="rId4" tooltip="https://www.youtube.com/watch?v=hB7CDrVnNCs"/>
          </p:cNvPr>
          <p:cNvSpPr/>
          <p:nvPr/>
        </p:nvSpPr>
        <p:spPr>
          <a:xfrm flipH="false" flipV="false" rot="0">
            <a:off x="1028700"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12183526" y="1028700"/>
            <a:ext cx="5075774" cy="4725545"/>
            <a:chOff x="0" y="0"/>
            <a:chExt cx="6350000" cy="5911850"/>
          </a:xfrm>
        </p:grpSpPr>
        <p:sp>
          <p:nvSpPr>
            <p:cNvPr name="Freeform 5" id="5"/>
            <p:cNvSpPr/>
            <p:nvPr/>
          </p:nvSpPr>
          <p:spPr>
            <a:xfrm flipH="false" flipV="false" rot="0">
              <a:off x="-68580" y="0"/>
              <a:ext cx="6417310" cy="5911850"/>
            </a:xfrm>
            <a:custGeom>
              <a:avLst/>
              <a:gdLst/>
              <a:ahLst/>
              <a:cxnLst/>
              <a:rect r="r" b="b" t="t" l="l"/>
              <a:pathLst>
                <a:path h="5911850" w="6417310">
                  <a:moveTo>
                    <a:pt x="1215390" y="402590"/>
                  </a:moveTo>
                  <a:lnTo>
                    <a:pt x="177800" y="2192020"/>
                  </a:lnTo>
                  <a:cubicBezTo>
                    <a:pt x="0" y="2498090"/>
                    <a:pt x="43180" y="2884170"/>
                    <a:pt x="283210" y="3144520"/>
                  </a:cubicBezTo>
                  <a:lnTo>
                    <a:pt x="2594610" y="5651500"/>
                  </a:lnTo>
                  <a:cubicBezTo>
                    <a:pt x="2747010" y="5817870"/>
                    <a:pt x="2962910" y="5911850"/>
                    <a:pt x="3187700" y="5911850"/>
                  </a:cubicBezTo>
                  <a:lnTo>
                    <a:pt x="5609590" y="5911850"/>
                  </a:lnTo>
                  <a:cubicBezTo>
                    <a:pt x="6055360" y="5911850"/>
                    <a:pt x="6417310" y="5549900"/>
                    <a:pt x="6417310" y="5104130"/>
                  </a:cubicBezTo>
                  <a:lnTo>
                    <a:pt x="6417310" y="1891030"/>
                  </a:lnTo>
                  <a:cubicBezTo>
                    <a:pt x="6417310" y="1724660"/>
                    <a:pt x="6366510" y="1562100"/>
                    <a:pt x="6269990" y="1426210"/>
                  </a:cubicBezTo>
                  <a:lnTo>
                    <a:pt x="5507990" y="342900"/>
                  </a:lnTo>
                  <a:cubicBezTo>
                    <a:pt x="5356860" y="128270"/>
                    <a:pt x="5110480" y="0"/>
                    <a:pt x="4847590" y="0"/>
                  </a:cubicBezTo>
                  <a:lnTo>
                    <a:pt x="1913890" y="0"/>
                  </a:lnTo>
                  <a:cubicBezTo>
                    <a:pt x="1625600" y="0"/>
                    <a:pt x="1358900" y="153670"/>
                    <a:pt x="1215390" y="402590"/>
                  </a:cubicBezTo>
                  <a:close/>
                </a:path>
              </a:pathLst>
            </a:custGeom>
            <a:blipFill>
              <a:blip r:embed="rId7"/>
              <a:stretch>
                <a:fillRect l="-19885" t="0" r="-19885" b="0"/>
              </a:stretch>
            </a:blipFill>
          </p:spPr>
        </p:sp>
      </p:grpSp>
      <p:sp>
        <p:nvSpPr>
          <p:cNvPr name="TextBox 6" id="6"/>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7" id="7"/>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05</a:t>
            </a:r>
          </a:p>
        </p:txBody>
      </p:sp>
      <p:sp>
        <p:nvSpPr>
          <p:cNvPr name="TextBox 8" id="8"/>
          <p:cNvSpPr txBox="true"/>
          <p:nvPr/>
        </p:nvSpPr>
        <p:spPr>
          <a:xfrm rot="0">
            <a:off x="3314917" y="4468332"/>
            <a:ext cx="8243133" cy="1578937"/>
          </a:xfrm>
          <a:prstGeom prst="rect">
            <a:avLst/>
          </a:prstGeom>
        </p:spPr>
        <p:txBody>
          <a:bodyPr anchor="t" rtlCol="false" tIns="0" lIns="0" bIns="0" rIns="0">
            <a:spAutoFit/>
          </a:bodyPr>
          <a:lstStyle/>
          <a:p>
            <a:pPr algn="l">
              <a:lnSpc>
                <a:spcPts val="11780"/>
              </a:lnSpc>
            </a:pPr>
            <a:r>
              <a:rPr lang="en-US" sz="11899">
                <a:solidFill>
                  <a:srgbClr val="7AFFF5"/>
                </a:solidFill>
                <a:latin typeface="Norwester"/>
                <a:ea typeface="Norwester"/>
                <a:cs typeface="Norwester"/>
                <a:sym typeface="Norwester"/>
              </a:rPr>
              <a:t>IMPACT OF AI​</a:t>
            </a:r>
          </a:p>
        </p:txBody>
      </p:sp>
      <p:sp>
        <p:nvSpPr>
          <p:cNvPr name="TextBox 9" id="9"/>
          <p:cNvSpPr txBox="true"/>
          <p:nvPr/>
        </p:nvSpPr>
        <p:spPr>
          <a:xfrm rot="0">
            <a:off x="3314917" y="6751320"/>
            <a:ext cx="5237912" cy="935355"/>
          </a:xfrm>
          <a:prstGeom prst="rect">
            <a:avLst/>
          </a:prstGeom>
        </p:spPr>
        <p:txBody>
          <a:bodyPr anchor="t" rtlCol="false" tIns="0" lIns="0" bIns="0" rIns="0">
            <a:spAutoFit/>
          </a:bodyPr>
          <a:lstStyle/>
          <a:p>
            <a:pPr algn="l">
              <a:lnSpc>
                <a:spcPts val="2519"/>
              </a:lnSpc>
              <a:spcBef>
                <a:spcPct val="0"/>
              </a:spcBef>
            </a:pPr>
            <a:r>
              <a:rPr lang="en-US" sz="1799">
                <a:solidFill>
                  <a:srgbClr val="FFFFFF"/>
                </a:solidFill>
                <a:latin typeface="Helvetica World"/>
                <a:ea typeface="Helvetica World"/>
                <a:cs typeface="Helvetica World"/>
                <a:sym typeface="Helvetica World"/>
              </a:rPr>
              <a:t>AI ethicists are important in AI ethics because they understand biased algorithms, privacy concerns, responsible AI development, and AI applications.</a:t>
            </a:r>
          </a:p>
        </p:txBody>
      </p:sp>
      <p:sp>
        <p:nvSpPr>
          <p:cNvPr name="TextBox 10" id="10"/>
          <p:cNvSpPr txBox="true"/>
          <p:nvPr/>
        </p:nvSpPr>
        <p:spPr>
          <a:xfrm rot="0">
            <a:off x="8865128" y="6751320"/>
            <a:ext cx="5338443" cy="3135630"/>
          </a:xfrm>
          <a:prstGeom prst="rect">
            <a:avLst/>
          </a:prstGeom>
        </p:spPr>
        <p:txBody>
          <a:bodyPr anchor="t" rtlCol="false" tIns="0" lIns="0" bIns="0" rIns="0">
            <a:spAutoFit/>
          </a:bodyPr>
          <a:lstStyle/>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Privacy Concerns​</a:t>
            </a:r>
          </a:p>
          <a:p>
            <a:pPr algn="l" marL="777234" indent="-259078" lvl="2">
              <a:lnSpc>
                <a:spcPts val="2519"/>
              </a:lnSpc>
              <a:buFont typeface="Arial"/>
              <a:buChar char="⚬"/>
            </a:pPr>
            <a:r>
              <a:rPr lang="en-US" sz="1799">
                <a:solidFill>
                  <a:srgbClr val="FFFFFF"/>
                </a:solidFill>
                <a:latin typeface="Helvetica World"/>
                <a:ea typeface="Helvetica World"/>
                <a:cs typeface="Helvetica World"/>
                <a:sym typeface="Helvetica World"/>
              </a:rPr>
              <a:t>They address privacy issues by ensuring that AI systems, such as those used in surveillance and data analytics, respect user privacy and comply with data protection laws. Their efforts are vital in maintaining trust and ensuring that the deployment of AI technologies does not infringe on individual rights or freedoms.[3]​</a:t>
            </a:r>
          </a:p>
          <a:p>
            <a:pPr algn="l">
              <a:lnSpc>
                <a:spcPts val="251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5" id="5"/>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06</a:t>
            </a:r>
          </a:p>
        </p:txBody>
      </p:sp>
      <p:sp>
        <p:nvSpPr>
          <p:cNvPr name="TextBox 6" id="6"/>
          <p:cNvSpPr txBox="true"/>
          <p:nvPr/>
        </p:nvSpPr>
        <p:spPr>
          <a:xfrm rot="0">
            <a:off x="9289753" y="1127598"/>
            <a:ext cx="6842975" cy="1578937"/>
          </a:xfrm>
          <a:prstGeom prst="rect">
            <a:avLst/>
          </a:prstGeom>
        </p:spPr>
        <p:txBody>
          <a:bodyPr anchor="t" rtlCol="false" tIns="0" lIns="0" bIns="0" rIns="0">
            <a:spAutoFit/>
          </a:bodyPr>
          <a:lstStyle/>
          <a:p>
            <a:pPr algn="l">
              <a:lnSpc>
                <a:spcPts val="11780"/>
              </a:lnSpc>
            </a:pPr>
            <a:r>
              <a:rPr lang="en-US" sz="11899">
                <a:solidFill>
                  <a:srgbClr val="7AFFF5"/>
                </a:solidFill>
                <a:latin typeface="Norwester"/>
                <a:ea typeface="Norwester"/>
                <a:cs typeface="Norwester"/>
                <a:sym typeface="Norwester"/>
              </a:rPr>
              <a:t>QUESTIONS</a:t>
            </a:r>
          </a:p>
        </p:txBody>
      </p:sp>
      <p:sp>
        <p:nvSpPr>
          <p:cNvPr name="TextBox 7" id="7"/>
          <p:cNvSpPr txBox="true"/>
          <p:nvPr/>
        </p:nvSpPr>
        <p:spPr>
          <a:xfrm rot="0">
            <a:off x="9289753" y="3347936"/>
            <a:ext cx="1576427" cy="992505"/>
          </a:xfrm>
          <a:prstGeom prst="rect">
            <a:avLst/>
          </a:prstGeom>
        </p:spPr>
        <p:txBody>
          <a:bodyPr anchor="t" rtlCol="false" tIns="0" lIns="0" bIns="0" rIns="0">
            <a:spAutoFit/>
          </a:bodyPr>
          <a:lstStyle/>
          <a:p>
            <a:pPr algn="l">
              <a:lnSpc>
                <a:spcPts val="2519"/>
              </a:lnSpc>
              <a:spcBef>
                <a:spcPct val="0"/>
              </a:spcBef>
            </a:pPr>
            <a:r>
              <a:rPr lang="en-US" b="true" sz="1799">
                <a:solidFill>
                  <a:srgbClr val="7AFFF5"/>
                </a:solidFill>
                <a:latin typeface="Helvetica World Bold"/>
                <a:ea typeface="Helvetica World Bold"/>
                <a:cs typeface="Helvetica World Bold"/>
                <a:sym typeface="Helvetica World Bold"/>
              </a:rPr>
              <a:t>Is this a job you’d actually want?​</a:t>
            </a:r>
          </a:p>
        </p:txBody>
      </p:sp>
      <p:sp>
        <p:nvSpPr>
          <p:cNvPr name="TextBox 8" id="8"/>
          <p:cNvSpPr txBox="true"/>
          <p:nvPr/>
        </p:nvSpPr>
        <p:spPr>
          <a:xfrm rot="0">
            <a:off x="10999984" y="3347936"/>
            <a:ext cx="6259316" cy="1249680"/>
          </a:xfrm>
          <a:prstGeom prst="rect">
            <a:avLst/>
          </a:prstGeom>
        </p:spPr>
        <p:txBody>
          <a:bodyPr anchor="t" rtlCol="false" tIns="0" lIns="0" bIns="0" rIns="0">
            <a:spAutoFit/>
          </a:bodyPr>
          <a:lstStyle/>
          <a:p>
            <a:pPr algn="l">
              <a:lnSpc>
                <a:spcPts val="2519"/>
              </a:lnSpc>
            </a:pPr>
            <a:r>
              <a:rPr lang="en-US" sz="1799">
                <a:solidFill>
                  <a:srgbClr val="FFFFFF"/>
                </a:solidFill>
                <a:latin typeface="Helvetica World"/>
                <a:ea typeface="Helvetica World"/>
                <a:cs typeface="Helvetica World"/>
                <a:sym typeface="Helvetica World"/>
              </a:rPr>
              <a:t>•So far, From all of the research, I can see that this is a kind of job I kind of want, I can see that it can help the AI, lead it to the right direction</a:t>
            </a:r>
          </a:p>
          <a:p>
            <a:pPr algn="l">
              <a:lnSpc>
                <a:spcPts val="2519"/>
              </a:lnSpc>
              <a:spcBef>
                <a:spcPct val="0"/>
              </a:spcBef>
            </a:pPr>
          </a:p>
        </p:txBody>
      </p:sp>
      <p:sp>
        <p:nvSpPr>
          <p:cNvPr name="TextBox 9" id="9"/>
          <p:cNvSpPr txBox="true"/>
          <p:nvPr/>
        </p:nvSpPr>
        <p:spPr>
          <a:xfrm rot="0">
            <a:off x="9289753" y="5043860"/>
            <a:ext cx="1576427" cy="659130"/>
          </a:xfrm>
          <a:prstGeom prst="rect">
            <a:avLst/>
          </a:prstGeom>
        </p:spPr>
        <p:txBody>
          <a:bodyPr anchor="t" rtlCol="false" tIns="0" lIns="0" bIns="0" rIns="0">
            <a:spAutoFit/>
          </a:bodyPr>
          <a:lstStyle/>
          <a:p>
            <a:pPr algn="l">
              <a:lnSpc>
                <a:spcPts val="2519"/>
              </a:lnSpc>
              <a:spcBef>
                <a:spcPct val="0"/>
              </a:spcBef>
            </a:pPr>
            <a:r>
              <a:rPr lang="en-US" b="true" sz="1799">
                <a:solidFill>
                  <a:srgbClr val="7AFFF5"/>
                </a:solidFill>
                <a:latin typeface="Helvetica World Bold"/>
                <a:ea typeface="Helvetica World Bold"/>
                <a:cs typeface="Helvetica World Bold"/>
                <a:sym typeface="Helvetica World Bold"/>
              </a:rPr>
              <a:t>What are the pros &amp; cons?​</a:t>
            </a:r>
          </a:p>
        </p:txBody>
      </p:sp>
      <p:sp>
        <p:nvSpPr>
          <p:cNvPr name="TextBox 10" id="10"/>
          <p:cNvSpPr txBox="true"/>
          <p:nvPr/>
        </p:nvSpPr>
        <p:spPr>
          <a:xfrm rot="0">
            <a:off x="10999984" y="5053385"/>
            <a:ext cx="6259316" cy="280670"/>
          </a:xfrm>
          <a:prstGeom prst="rect">
            <a:avLst/>
          </a:prstGeom>
        </p:spPr>
        <p:txBody>
          <a:bodyPr anchor="t" rtlCol="false" tIns="0" lIns="0" bIns="0" rIns="0">
            <a:spAutoFit/>
          </a:bodyPr>
          <a:lstStyle/>
          <a:p>
            <a:pPr algn="l" marL="367027" indent="-183514" lvl="1">
              <a:lnSpc>
                <a:spcPts val="2379"/>
              </a:lnSpc>
              <a:spcBef>
                <a:spcPct val="0"/>
              </a:spcBef>
              <a:buFont typeface="Arial"/>
              <a:buChar char="•"/>
            </a:pPr>
            <a:r>
              <a:rPr lang="en-US" sz="1699">
                <a:solidFill>
                  <a:srgbClr val="FFFFFF"/>
                </a:solidFill>
                <a:latin typeface="Helvetica World"/>
                <a:ea typeface="Helvetica World"/>
                <a:cs typeface="Helvetica World"/>
                <a:sym typeface="Helvetica World"/>
              </a:rPr>
              <a:t>In the next slide</a:t>
            </a:r>
          </a:p>
        </p:txBody>
      </p:sp>
      <p:sp>
        <p:nvSpPr>
          <p:cNvPr name="TextBox 11" id="11"/>
          <p:cNvSpPr txBox="true"/>
          <p:nvPr/>
        </p:nvSpPr>
        <p:spPr>
          <a:xfrm rot="0">
            <a:off x="9289753" y="6739784"/>
            <a:ext cx="1576427" cy="992505"/>
          </a:xfrm>
          <a:prstGeom prst="rect">
            <a:avLst/>
          </a:prstGeom>
        </p:spPr>
        <p:txBody>
          <a:bodyPr anchor="t" rtlCol="false" tIns="0" lIns="0" bIns="0" rIns="0">
            <a:spAutoFit/>
          </a:bodyPr>
          <a:lstStyle/>
          <a:p>
            <a:pPr algn="l">
              <a:lnSpc>
                <a:spcPts val="2519"/>
              </a:lnSpc>
              <a:spcBef>
                <a:spcPct val="0"/>
              </a:spcBef>
            </a:pPr>
            <a:r>
              <a:rPr lang="en-US" b="true" sz="1799">
                <a:solidFill>
                  <a:srgbClr val="7AFFF5"/>
                </a:solidFill>
                <a:latin typeface="Helvetica World Bold"/>
                <a:ea typeface="Helvetica World Bold"/>
                <a:cs typeface="Helvetica World Bold"/>
                <a:sym typeface="Helvetica World Bold"/>
              </a:rPr>
              <a:t>Could AI replace this job?​</a:t>
            </a:r>
          </a:p>
        </p:txBody>
      </p:sp>
      <p:sp>
        <p:nvSpPr>
          <p:cNvPr name="TextBox 12" id="12"/>
          <p:cNvSpPr txBox="true"/>
          <p:nvPr/>
        </p:nvSpPr>
        <p:spPr>
          <a:xfrm rot="0">
            <a:off x="10999984" y="6749309"/>
            <a:ext cx="6804326" cy="2111466"/>
          </a:xfrm>
          <a:prstGeom prst="rect">
            <a:avLst/>
          </a:prstGeom>
        </p:spPr>
        <p:txBody>
          <a:bodyPr anchor="t" rtlCol="false" tIns="0" lIns="0" bIns="0" rIns="0">
            <a:spAutoFit/>
          </a:bodyPr>
          <a:lstStyle/>
          <a:p>
            <a:pPr algn="l" marL="287045" indent="-143522" lvl="1">
              <a:lnSpc>
                <a:spcPts val="1861"/>
              </a:lnSpc>
              <a:buFont typeface="Arial"/>
              <a:buChar char="•"/>
            </a:pPr>
            <a:r>
              <a:rPr lang="en-US" sz="1329">
                <a:solidFill>
                  <a:srgbClr val="FFFFFF"/>
                </a:solidFill>
                <a:latin typeface="Helvetica World"/>
                <a:ea typeface="Helvetica World"/>
                <a:cs typeface="Helvetica World"/>
                <a:sym typeface="Helvetica World"/>
              </a:rPr>
              <a:t>Ai can’t replace this job, this job is rooted with human ethics, and moral judgement that AI can’t do. [4]​</a:t>
            </a:r>
          </a:p>
          <a:p>
            <a:pPr algn="l" marL="287045" indent="-143522" lvl="1">
              <a:lnSpc>
                <a:spcPts val="1861"/>
              </a:lnSpc>
              <a:buFont typeface="Arial"/>
              <a:buChar char="•"/>
            </a:pPr>
            <a:r>
              <a:rPr lang="en-US" sz="1329">
                <a:solidFill>
                  <a:srgbClr val="FFFFFF"/>
                </a:solidFill>
                <a:latin typeface="Helvetica World"/>
                <a:ea typeface="Helvetica World"/>
                <a:cs typeface="Helvetica World"/>
                <a:sym typeface="Helvetica World"/>
              </a:rPr>
              <a:t>Some key points:​</a:t>
            </a:r>
          </a:p>
          <a:p>
            <a:pPr algn="l" marL="574090" indent="-191363" lvl="2">
              <a:lnSpc>
                <a:spcPts val="1861"/>
              </a:lnSpc>
              <a:buFont typeface="Arial"/>
              <a:buChar char="⚬"/>
            </a:pPr>
            <a:r>
              <a:rPr lang="en-US" sz="1329">
                <a:solidFill>
                  <a:srgbClr val="FFFFFF"/>
                </a:solidFill>
                <a:latin typeface="Helvetica World"/>
                <a:ea typeface="Helvetica World"/>
                <a:cs typeface="Helvetica World"/>
                <a:sym typeface="Helvetica World"/>
              </a:rPr>
              <a:t>Human Judgment and Moral Reasoning: AI lacks the capacity for moral judgment and ethical decision-making, which are central to the role of an AI Ethicist.​</a:t>
            </a:r>
          </a:p>
          <a:p>
            <a:pPr algn="l" marL="574090" indent="-191363" lvl="2">
              <a:lnSpc>
                <a:spcPts val="1861"/>
              </a:lnSpc>
              <a:buFont typeface="Arial"/>
              <a:buChar char="⚬"/>
            </a:pPr>
            <a:r>
              <a:rPr lang="en-US" sz="1329">
                <a:solidFill>
                  <a:srgbClr val="FFFFFF"/>
                </a:solidFill>
                <a:latin typeface="Helvetica World"/>
                <a:ea typeface="Helvetica World"/>
                <a:cs typeface="Helvetica World"/>
                <a:sym typeface="Helvetica World"/>
              </a:rPr>
              <a:t>Ethical Implications of AI in the Workplace: While AI can enhance efficiency in various tasks, it should not replace human roles that necessitate creativity, empathy, and complex problem-solving. ​</a:t>
            </a:r>
          </a:p>
          <a:p>
            <a:pPr algn="l">
              <a:lnSpc>
                <a:spcPts val="1861"/>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271605"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71605"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789225"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5" id="5"/>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07</a:t>
            </a:r>
          </a:p>
        </p:txBody>
      </p:sp>
      <p:sp>
        <p:nvSpPr>
          <p:cNvPr name="TextBox 6" id="6"/>
          <p:cNvSpPr txBox="true"/>
          <p:nvPr/>
        </p:nvSpPr>
        <p:spPr>
          <a:xfrm rot="0">
            <a:off x="1107778" y="1443990"/>
            <a:ext cx="9622453" cy="1584195"/>
          </a:xfrm>
          <a:prstGeom prst="rect">
            <a:avLst/>
          </a:prstGeom>
        </p:spPr>
        <p:txBody>
          <a:bodyPr anchor="t" rtlCol="false" tIns="0" lIns="0" bIns="0" rIns="0">
            <a:spAutoFit/>
          </a:bodyPr>
          <a:lstStyle/>
          <a:p>
            <a:pPr algn="l">
              <a:lnSpc>
                <a:spcPts val="11780"/>
              </a:lnSpc>
            </a:pPr>
            <a:r>
              <a:rPr lang="en-US" sz="11899">
                <a:solidFill>
                  <a:srgbClr val="7AFFF5"/>
                </a:solidFill>
                <a:latin typeface="Norwester"/>
                <a:ea typeface="Norwester"/>
                <a:cs typeface="Norwester"/>
                <a:sym typeface="Norwester"/>
              </a:rPr>
              <a:t>PROS AND CONS</a:t>
            </a:r>
          </a:p>
        </p:txBody>
      </p:sp>
      <p:sp>
        <p:nvSpPr>
          <p:cNvPr name="TextBox 7" id="7"/>
          <p:cNvSpPr txBox="true"/>
          <p:nvPr/>
        </p:nvSpPr>
        <p:spPr>
          <a:xfrm rot="0">
            <a:off x="1107778" y="3347936"/>
            <a:ext cx="1576427" cy="325755"/>
          </a:xfrm>
          <a:prstGeom prst="rect">
            <a:avLst/>
          </a:prstGeom>
        </p:spPr>
        <p:txBody>
          <a:bodyPr anchor="t" rtlCol="false" tIns="0" lIns="0" bIns="0" rIns="0">
            <a:spAutoFit/>
          </a:bodyPr>
          <a:lstStyle/>
          <a:p>
            <a:pPr algn="l">
              <a:lnSpc>
                <a:spcPts val="2519"/>
              </a:lnSpc>
              <a:spcBef>
                <a:spcPct val="0"/>
              </a:spcBef>
            </a:pPr>
            <a:r>
              <a:rPr lang="en-US" b="true" sz="1799">
                <a:solidFill>
                  <a:srgbClr val="7AFFF5"/>
                </a:solidFill>
                <a:latin typeface="Helvetica World Bold"/>
                <a:ea typeface="Helvetica World Bold"/>
                <a:cs typeface="Helvetica World Bold"/>
                <a:sym typeface="Helvetica World Bold"/>
              </a:rPr>
              <a:t>PRO</a:t>
            </a:r>
          </a:p>
        </p:txBody>
      </p:sp>
      <p:sp>
        <p:nvSpPr>
          <p:cNvPr name="TextBox 8" id="8"/>
          <p:cNvSpPr txBox="true"/>
          <p:nvPr/>
        </p:nvSpPr>
        <p:spPr>
          <a:xfrm rot="0">
            <a:off x="2684205" y="3184286"/>
            <a:ext cx="7720343" cy="2506980"/>
          </a:xfrm>
          <a:prstGeom prst="rect">
            <a:avLst/>
          </a:prstGeom>
        </p:spPr>
        <p:txBody>
          <a:bodyPr anchor="t" rtlCol="false" tIns="0" lIns="0" bIns="0" rIns="0">
            <a:spAutoFit/>
          </a:bodyPr>
          <a:lstStyle/>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Imp</a:t>
            </a:r>
            <a:r>
              <a:rPr lang="en-US" sz="1799">
                <a:solidFill>
                  <a:srgbClr val="FFFFFF"/>
                </a:solidFill>
                <a:latin typeface="Helvetica World"/>
                <a:ea typeface="Helvetica World"/>
                <a:cs typeface="Helvetica World"/>
                <a:sym typeface="Helvetica World"/>
              </a:rPr>
              <a:t>ortant Role: AI ethicists play a crucial part in ensuring AI systems operate fairly and responsibly, preventing harm and promoting ethical standards. [5]​</a:t>
            </a:r>
          </a:p>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Easy to Find a Job[5]​</a:t>
            </a:r>
          </a:p>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Attractive Salary: The specialized nature of the role often comes with competitive compensation packages.[5]​</a:t>
            </a:r>
          </a:p>
          <a:p>
            <a:pPr algn="l" marL="388617" indent="-194308" lvl="1">
              <a:lnSpc>
                <a:spcPts val="2519"/>
              </a:lnSpc>
              <a:buFont typeface="Arial"/>
              <a:buChar char="•"/>
            </a:pPr>
            <a:r>
              <a:rPr lang="en-US" sz="1799">
                <a:solidFill>
                  <a:srgbClr val="FFFFFF"/>
                </a:solidFill>
                <a:latin typeface="Helvetica World"/>
                <a:ea typeface="Helvetica World"/>
                <a:cs typeface="Helvetica World"/>
                <a:sym typeface="Helvetica World"/>
              </a:rPr>
              <a:t>Intellectually Stimulating Work[5]​</a:t>
            </a:r>
          </a:p>
          <a:p>
            <a:pPr algn="l">
              <a:lnSpc>
                <a:spcPts val="2519"/>
              </a:lnSpc>
              <a:spcBef>
                <a:spcPct val="0"/>
              </a:spcBef>
            </a:pPr>
          </a:p>
        </p:txBody>
      </p:sp>
      <p:sp>
        <p:nvSpPr>
          <p:cNvPr name="TextBox 9" id="9"/>
          <p:cNvSpPr txBox="true"/>
          <p:nvPr/>
        </p:nvSpPr>
        <p:spPr>
          <a:xfrm rot="0">
            <a:off x="1107778" y="6161693"/>
            <a:ext cx="1576427" cy="325755"/>
          </a:xfrm>
          <a:prstGeom prst="rect">
            <a:avLst/>
          </a:prstGeom>
        </p:spPr>
        <p:txBody>
          <a:bodyPr anchor="t" rtlCol="false" tIns="0" lIns="0" bIns="0" rIns="0">
            <a:spAutoFit/>
          </a:bodyPr>
          <a:lstStyle/>
          <a:p>
            <a:pPr algn="l">
              <a:lnSpc>
                <a:spcPts val="2519"/>
              </a:lnSpc>
              <a:spcBef>
                <a:spcPct val="0"/>
              </a:spcBef>
            </a:pPr>
            <a:r>
              <a:rPr lang="en-US" b="true" sz="1799">
                <a:solidFill>
                  <a:srgbClr val="7AFFF5"/>
                </a:solidFill>
                <a:latin typeface="Helvetica World Bold"/>
                <a:ea typeface="Helvetica World Bold"/>
                <a:cs typeface="Helvetica World Bold"/>
                <a:sym typeface="Helvetica World Bold"/>
              </a:rPr>
              <a:t>CON</a:t>
            </a:r>
          </a:p>
        </p:txBody>
      </p:sp>
      <p:sp>
        <p:nvSpPr>
          <p:cNvPr name="TextBox 10" id="10"/>
          <p:cNvSpPr txBox="true"/>
          <p:nvPr/>
        </p:nvSpPr>
        <p:spPr>
          <a:xfrm rot="0">
            <a:off x="2684205" y="6161693"/>
            <a:ext cx="6259316" cy="3449955"/>
          </a:xfrm>
          <a:prstGeom prst="rect">
            <a:avLst/>
          </a:prstGeom>
        </p:spPr>
        <p:txBody>
          <a:bodyPr anchor="t" rtlCol="false" tIns="0" lIns="0" bIns="0" rIns="0">
            <a:spAutoFit/>
          </a:bodyPr>
          <a:lstStyle/>
          <a:p>
            <a:pPr algn="l" marL="388617" indent="-194308" lvl="1">
              <a:lnSpc>
                <a:spcPts val="2519"/>
              </a:lnSpc>
              <a:buAutoNum type="arabicPeriod" startAt="1"/>
            </a:pPr>
            <a:r>
              <a:rPr lang="en-US" sz="1799">
                <a:solidFill>
                  <a:srgbClr val="FFFFFF"/>
                </a:solidFill>
                <a:latin typeface="Helvetica World"/>
                <a:ea typeface="Helvetica World"/>
                <a:cs typeface="Helvetica World"/>
                <a:sym typeface="Helvetica World"/>
              </a:rPr>
              <a:t> High Responsibility: AI ethicists bear significant responsibility in guiding AI development, which can be stressful.[5]​</a:t>
            </a:r>
          </a:p>
          <a:p>
            <a:pPr algn="l" marL="388617" indent="-194308" lvl="1">
              <a:lnSpc>
                <a:spcPts val="2519"/>
              </a:lnSpc>
              <a:buAutoNum type="arabicPeriod" startAt="1"/>
            </a:pPr>
            <a:r>
              <a:rPr lang="en-US" sz="1799">
                <a:solidFill>
                  <a:srgbClr val="FFFFFF"/>
                </a:solidFill>
                <a:latin typeface="Helvetica World"/>
                <a:ea typeface="Helvetica World"/>
                <a:cs typeface="Helvetica World"/>
                <a:sym typeface="Helvetica World"/>
              </a:rPr>
              <a:t> </a:t>
            </a:r>
            <a:r>
              <a:rPr lang="en-US" sz="1799">
                <a:solidFill>
                  <a:srgbClr val="FFFFFF"/>
                </a:solidFill>
                <a:latin typeface="Helvetica World"/>
                <a:ea typeface="Helvetica World"/>
                <a:cs typeface="Helvetica World"/>
                <a:sym typeface="Helvetica World"/>
              </a:rPr>
              <a:t>Interdisciplinary Challenges: The role requires knowledge across multiple fields, including technology, law, and philosophy, which can be demanding.[5]​</a:t>
            </a:r>
          </a:p>
          <a:p>
            <a:pPr algn="l" marL="388617" indent="-194308" lvl="1">
              <a:lnSpc>
                <a:spcPts val="2519"/>
              </a:lnSpc>
              <a:buAutoNum type="arabicPeriod" startAt="1"/>
            </a:pPr>
            <a:r>
              <a:rPr lang="en-US" sz="1799">
                <a:solidFill>
                  <a:srgbClr val="FFFFFF"/>
                </a:solidFill>
                <a:latin typeface="Helvetica World"/>
                <a:ea typeface="Helvetica World"/>
                <a:cs typeface="Helvetica World"/>
                <a:sym typeface="Helvetica World"/>
              </a:rPr>
              <a:t> </a:t>
            </a:r>
            <a:r>
              <a:rPr lang="en-US" sz="1799">
                <a:solidFill>
                  <a:srgbClr val="FFFFFF"/>
                </a:solidFill>
                <a:latin typeface="Helvetica World"/>
                <a:ea typeface="Helvetica World"/>
                <a:cs typeface="Helvetica World"/>
                <a:sym typeface="Helvetica World"/>
              </a:rPr>
              <a:t>Evolving Field: The rapid advancement of AI technologies means that ethical guidelines are continually changing, requiring constant adaptation.[5]​</a:t>
            </a:r>
          </a:p>
          <a:p>
            <a:pPr algn="l">
              <a:lnSpc>
                <a:spcPts val="2519"/>
              </a:lnSpc>
            </a:pPr>
          </a:p>
          <a:p>
            <a:pPr algn="l">
              <a:lnSpc>
                <a:spcPts val="251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3026954"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9513335" y="4609172"/>
            <a:ext cx="7745965" cy="4649128"/>
            <a:chOff x="0" y="0"/>
            <a:chExt cx="6350000" cy="3811270"/>
          </a:xfrm>
        </p:grpSpPr>
        <p:sp>
          <p:nvSpPr>
            <p:cNvPr name="Freeform 5" id="5"/>
            <p:cNvSpPr/>
            <p:nvPr/>
          </p:nvSpPr>
          <p:spPr>
            <a:xfrm flipH="false" flipV="false" rot="0">
              <a:off x="0" y="0"/>
              <a:ext cx="6350000" cy="3811270"/>
            </a:xfrm>
            <a:custGeom>
              <a:avLst/>
              <a:gdLst/>
              <a:ahLst/>
              <a:cxnLst/>
              <a:rect r="r" b="b" t="t" l="l"/>
              <a:pathLst>
                <a:path h="3811270" w="6350000">
                  <a:moveTo>
                    <a:pt x="1648460" y="0"/>
                  </a:moveTo>
                  <a:lnTo>
                    <a:pt x="5812790" y="0"/>
                  </a:lnTo>
                  <a:cubicBezTo>
                    <a:pt x="6109970" y="0"/>
                    <a:pt x="6350000" y="240030"/>
                    <a:pt x="6350000" y="537210"/>
                  </a:cubicBezTo>
                  <a:lnTo>
                    <a:pt x="6350000" y="2466340"/>
                  </a:lnTo>
                  <a:cubicBezTo>
                    <a:pt x="6350000" y="2763520"/>
                    <a:pt x="6109970" y="3003550"/>
                    <a:pt x="5812790" y="3003550"/>
                  </a:cubicBezTo>
                  <a:lnTo>
                    <a:pt x="4751070" y="3003550"/>
                  </a:lnTo>
                  <a:cubicBezTo>
                    <a:pt x="4587240" y="3003550"/>
                    <a:pt x="4431030" y="3078480"/>
                    <a:pt x="4329430" y="3208020"/>
                  </a:cubicBezTo>
                  <a:lnTo>
                    <a:pt x="4013200" y="3606800"/>
                  </a:lnTo>
                  <a:cubicBezTo>
                    <a:pt x="3911600" y="3735070"/>
                    <a:pt x="3756660" y="3811270"/>
                    <a:pt x="3591560" y="3811270"/>
                  </a:cubicBezTo>
                  <a:lnTo>
                    <a:pt x="537210" y="3811270"/>
                  </a:lnTo>
                  <a:cubicBezTo>
                    <a:pt x="240030" y="3811270"/>
                    <a:pt x="0" y="3571240"/>
                    <a:pt x="0" y="3274060"/>
                  </a:cubicBezTo>
                  <a:lnTo>
                    <a:pt x="0" y="1375410"/>
                  </a:lnTo>
                  <a:cubicBezTo>
                    <a:pt x="0" y="1206500"/>
                    <a:pt x="78740" y="1047750"/>
                    <a:pt x="213360" y="946150"/>
                  </a:cubicBezTo>
                  <a:lnTo>
                    <a:pt x="1324610" y="107950"/>
                  </a:lnTo>
                  <a:cubicBezTo>
                    <a:pt x="1417320" y="38100"/>
                    <a:pt x="1531620" y="0"/>
                    <a:pt x="1648460" y="0"/>
                  </a:cubicBezTo>
                  <a:close/>
                </a:path>
              </a:pathLst>
            </a:custGeom>
            <a:blipFill>
              <a:blip r:embed="rId6"/>
              <a:stretch>
                <a:fillRect l="0" t="-5606" r="0" b="-5606"/>
              </a:stretch>
            </a:blipFill>
          </p:spPr>
        </p:sp>
      </p:grpSp>
      <p:grpSp>
        <p:nvGrpSpPr>
          <p:cNvPr name="Group 6" id="6"/>
          <p:cNvGrpSpPr/>
          <p:nvPr/>
        </p:nvGrpSpPr>
        <p:grpSpPr>
          <a:xfrm rot="0">
            <a:off x="4189999" y="1037755"/>
            <a:ext cx="4888382" cy="8229600"/>
            <a:chOff x="0" y="0"/>
            <a:chExt cx="3771900" cy="6350000"/>
          </a:xfrm>
        </p:grpSpPr>
        <p:sp>
          <p:nvSpPr>
            <p:cNvPr name="Freeform 7" id="7"/>
            <p:cNvSpPr/>
            <p:nvPr/>
          </p:nvSpPr>
          <p:spPr>
            <a:xfrm flipH="false" flipV="false" rot="0">
              <a:off x="0" y="0"/>
              <a:ext cx="3771900" cy="6502400"/>
            </a:xfrm>
            <a:custGeom>
              <a:avLst/>
              <a:gdLst/>
              <a:ahLst/>
              <a:cxnLst/>
              <a:rect r="r" b="b" t="t" l="l"/>
              <a:pathLst>
                <a:path h="6502400" w="3771900">
                  <a:moveTo>
                    <a:pt x="0" y="546100"/>
                  </a:moveTo>
                  <a:lnTo>
                    <a:pt x="0" y="3953510"/>
                  </a:lnTo>
                  <a:cubicBezTo>
                    <a:pt x="0" y="4132580"/>
                    <a:pt x="87630" y="4301490"/>
                    <a:pt x="236220" y="4403090"/>
                  </a:cubicBezTo>
                  <a:lnTo>
                    <a:pt x="2914650" y="6252210"/>
                  </a:lnTo>
                  <a:cubicBezTo>
                    <a:pt x="3276600" y="6502400"/>
                    <a:pt x="3771900" y="6243320"/>
                    <a:pt x="3771900" y="5802630"/>
                  </a:cubicBezTo>
                  <a:lnTo>
                    <a:pt x="3771900" y="546100"/>
                  </a:lnTo>
                  <a:cubicBezTo>
                    <a:pt x="3771900" y="243840"/>
                    <a:pt x="3526790" y="0"/>
                    <a:pt x="3225800" y="0"/>
                  </a:cubicBezTo>
                  <a:lnTo>
                    <a:pt x="546100" y="0"/>
                  </a:lnTo>
                  <a:cubicBezTo>
                    <a:pt x="245110" y="0"/>
                    <a:pt x="0" y="245110"/>
                    <a:pt x="0" y="546100"/>
                  </a:cubicBezTo>
                  <a:close/>
                </a:path>
              </a:pathLst>
            </a:custGeom>
            <a:blipFill>
              <a:blip r:embed="rId7"/>
              <a:stretch>
                <a:fillRect l="-76340" t="0" r="-76340" b="0"/>
              </a:stretch>
            </a:blipFill>
          </p:spPr>
        </p:sp>
      </p:grpSp>
      <p:sp>
        <p:nvSpPr>
          <p:cNvPr name="TextBox 8" id="8"/>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9" id="9"/>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08</a:t>
            </a:r>
          </a:p>
        </p:txBody>
      </p:sp>
      <p:sp>
        <p:nvSpPr>
          <p:cNvPr name="TextBox 10" id="10"/>
          <p:cNvSpPr txBox="true"/>
          <p:nvPr/>
        </p:nvSpPr>
        <p:spPr>
          <a:xfrm rot="-5400000">
            <a:off x="-2091408" y="4105290"/>
            <a:ext cx="7932420" cy="2304305"/>
          </a:xfrm>
          <a:prstGeom prst="rect">
            <a:avLst/>
          </a:prstGeom>
        </p:spPr>
        <p:txBody>
          <a:bodyPr anchor="t" rtlCol="false" tIns="0" lIns="0" bIns="0" rIns="0">
            <a:spAutoFit/>
          </a:bodyPr>
          <a:lstStyle/>
          <a:p>
            <a:pPr algn="l">
              <a:lnSpc>
                <a:spcPts val="8811"/>
              </a:lnSpc>
            </a:pPr>
            <a:r>
              <a:rPr lang="en-US" sz="8900">
                <a:solidFill>
                  <a:srgbClr val="7AFFF5"/>
                </a:solidFill>
                <a:latin typeface="Norwester"/>
                <a:ea typeface="Norwester"/>
                <a:cs typeface="Norwester"/>
                <a:sym typeface="Norwester"/>
              </a:rPr>
              <a:t>LINKS (NOT CITATIONS)</a:t>
            </a:r>
          </a:p>
        </p:txBody>
      </p:sp>
      <p:sp>
        <p:nvSpPr>
          <p:cNvPr name="TextBox 11" id="11"/>
          <p:cNvSpPr txBox="true"/>
          <p:nvPr/>
        </p:nvSpPr>
        <p:spPr>
          <a:xfrm rot="0">
            <a:off x="9513335" y="990600"/>
            <a:ext cx="7745965" cy="2192655"/>
          </a:xfrm>
          <a:prstGeom prst="rect">
            <a:avLst/>
          </a:prstGeom>
        </p:spPr>
        <p:txBody>
          <a:bodyPr anchor="t" rtlCol="false" tIns="0" lIns="0" bIns="0" rIns="0">
            <a:spAutoFit/>
          </a:bodyPr>
          <a:lstStyle/>
          <a:p>
            <a:pPr algn="l">
              <a:lnSpc>
                <a:spcPts val="2519"/>
              </a:lnSpc>
            </a:pPr>
            <a:r>
              <a:rPr lang="en-US" sz="1799">
                <a:solidFill>
                  <a:srgbClr val="FFFFFF"/>
                </a:solidFill>
                <a:latin typeface="Helvetica World"/>
                <a:ea typeface="Helvetica World"/>
                <a:cs typeface="Helvetica World"/>
                <a:sym typeface="Helvetica World"/>
              </a:rPr>
              <a:t>Here are some links that talk about this topic a bit more:</a:t>
            </a:r>
          </a:p>
          <a:p>
            <a:pPr algn="l">
              <a:lnSpc>
                <a:spcPts val="2519"/>
              </a:lnSpc>
            </a:pPr>
            <a:r>
              <a:rPr lang="en-US" sz="1799">
                <a:solidFill>
                  <a:srgbClr val="FFFFFF"/>
                </a:solidFill>
                <a:latin typeface="Helvetica World"/>
                <a:ea typeface="Helvetica World"/>
                <a:cs typeface="Helvetica World"/>
                <a:sym typeface="Helvetica World"/>
              </a:rPr>
              <a:t>       </a:t>
            </a:r>
            <a:r>
              <a:rPr lang="en-US" sz="1799" u="sng">
                <a:solidFill>
                  <a:srgbClr val="FFFFFF"/>
                </a:solidFill>
                <a:latin typeface="Helvetica World"/>
                <a:ea typeface="Helvetica World"/>
                <a:cs typeface="Helvetica World"/>
                <a:sym typeface="Helvetica World"/>
                <a:hlinkClick r:id="rId8" tooltip="https://news.harvard.edu/gazette/story/2020/10/ethical-concerns-mount-as-ai-takes-bigger-decision-making-role/"/>
              </a:rPr>
              <a:t>https://news.harvard.edu/gazette/story/2020/10/ethical-concerns-mount-as-ai-takes-bigger-decision-making-role/</a:t>
            </a:r>
            <a:r>
              <a:rPr lang="en-US" sz="1799">
                <a:solidFill>
                  <a:srgbClr val="FFFFFF"/>
                </a:solidFill>
                <a:latin typeface="Helvetica World"/>
                <a:ea typeface="Helvetica World"/>
                <a:cs typeface="Helvetica World"/>
                <a:sym typeface="Helvetica World"/>
              </a:rPr>
              <a:t> </a:t>
            </a:r>
          </a:p>
          <a:p>
            <a:pPr algn="l">
              <a:lnSpc>
                <a:spcPts val="2519"/>
              </a:lnSpc>
            </a:pPr>
            <a:r>
              <a:rPr lang="en-US" sz="1799">
                <a:solidFill>
                  <a:srgbClr val="FFFFFF"/>
                </a:solidFill>
                <a:latin typeface="Helvetica World"/>
                <a:ea typeface="Helvetica World"/>
                <a:cs typeface="Helvetica World"/>
                <a:sym typeface="Helvetica World"/>
              </a:rPr>
              <a:t>       </a:t>
            </a:r>
            <a:r>
              <a:rPr lang="en-US" sz="1799" u="sng">
                <a:solidFill>
                  <a:srgbClr val="FFFFFF"/>
                </a:solidFill>
                <a:latin typeface="Helvetica World"/>
                <a:ea typeface="Helvetica World"/>
                <a:cs typeface="Helvetica World"/>
                <a:sym typeface="Helvetica World"/>
                <a:hlinkClick r:id="rId9" tooltip="https://apnews.com/article/vatican-artificial-intelligence-ethics-pope-risks-warnings-231b4b7b8ed6a195ec920f1f362c15e2"/>
              </a:rPr>
              <a:t>https://apnews.com/article/vatican-artificial-intelligence-ethics-pope-risks-warnings-231b4b7b8ed6a195ec920f1f362c15e2</a:t>
            </a:r>
            <a:r>
              <a:rPr lang="en-US" sz="1799">
                <a:solidFill>
                  <a:srgbClr val="FFFFFF"/>
                </a:solidFill>
                <a:latin typeface="Helvetica World"/>
                <a:ea typeface="Helvetica World"/>
                <a:cs typeface="Helvetica World"/>
                <a:sym typeface="Helvetica World"/>
              </a:rPr>
              <a:t> </a:t>
            </a:r>
          </a:p>
          <a:p>
            <a:pPr algn="l">
              <a:lnSpc>
                <a:spcPts val="2519"/>
              </a:lnSpc>
            </a:pPr>
            <a:r>
              <a:rPr lang="en-US" sz="1799">
                <a:solidFill>
                  <a:srgbClr val="FFFFFF"/>
                </a:solidFill>
                <a:latin typeface="Helvetica World"/>
                <a:ea typeface="Helvetica World"/>
                <a:cs typeface="Helvetica World"/>
                <a:sym typeface="Helvetica World"/>
              </a:rPr>
              <a:t>       </a:t>
            </a:r>
            <a:r>
              <a:rPr lang="en-US" sz="1799" u="sng">
                <a:solidFill>
                  <a:srgbClr val="FFFFFF"/>
                </a:solidFill>
                <a:latin typeface="Helvetica World"/>
                <a:ea typeface="Helvetica World"/>
                <a:cs typeface="Helvetica World"/>
                <a:sym typeface="Helvetica World"/>
                <a:hlinkClick r:id="rId10" tooltip="https://time.com/6338489/ai-work-jobs/"/>
              </a:rPr>
              <a:t>https://time.com/6338489/ai-work-jobs/</a:t>
            </a:r>
            <a:r>
              <a:rPr lang="en-US" sz="1799">
                <a:solidFill>
                  <a:srgbClr val="FFFFFF"/>
                </a:solidFill>
                <a:latin typeface="Helvetica World"/>
                <a:ea typeface="Helvetica World"/>
                <a:cs typeface="Helvetica World"/>
                <a:sym typeface="Helvetica World"/>
              </a:rPr>
              <a:t> </a:t>
            </a:r>
          </a:p>
          <a:p>
            <a:pPr algn="l">
              <a:lnSpc>
                <a:spcPts val="251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8470793" y="8530209"/>
            <a:ext cx="728091" cy="728091"/>
          </a:xfrm>
          <a:custGeom>
            <a:avLst/>
            <a:gdLst/>
            <a:ahLst/>
            <a:cxnLst/>
            <a:rect r="r" b="b" t="t" l="l"/>
            <a:pathLst>
              <a:path h="728091" w="728091">
                <a:moveTo>
                  <a:pt x="0" y="0"/>
                </a:moveTo>
                <a:lnTo>
                  <a:pt x="728091" y="0"/>
                </a:lnTo>
                <a:lnTo>
                  <a:pt x="728091" y="728091"/>
                </a:lnTo>
                <a:lnTo>
                  <a:pt x="0" y="7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63347"/>
            <a:ext cx="286386" cy="227886"/>
          </a:xfrm>
          <a:custGeom>
            <a:avLst/>
            <a:gdLst/>
            <a:ahLst/>
            <a:cxnLst/>
            <a:rect r="r" b="b" t="t" l="l"/>
            <a:pathLst>
              <a:path h="227886" w="286386">
                <a:moveTo>
                  <a:pt x="0" y="0"/>
                </a:moveTo>
                <a:lnTo>
                  <a:pt x="286386" y="0"/>
                </a:lnTo>
                <a:lnTo>
                  <a:pt x="286386" y="227886"/>
                </a:lnTo>
                <a:lnTo>
                  <a:pt x="0" y="227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3736577"/>
            <a:ext cx="6118118" cy="5530778"/>
            <a:chOff x="0" y="0"/>
            <a:chExt cx="6350000" cy="5740400"/>
          </a:xfrm>
        </p:grpSpPr>
        <p:sp>
          <p:nvSpPr>
            <p:cNvPr name="Freeform 5" id="5"/>
            <p:cNvSpPr/>
            <p:nvPr/>
          </p:nvSpPr>
          <p:spPr>
            <a:xfrm flipH="false" flipV="false" rot="0">
              <a:off x="0" y="0"/>
              <a:ext cx="6351270" cy="5741670"/>
            </a:xfrm>
            <a:custGeom>
              <a:avLst/>
              <a:gdLst/>
              <a:ahLst/>
              <a:cxnLst/>
              <a:rect r="r" b="b" t="t" l="l"/>
              <a:pathLst>
                <a:path h="5741670" w="6351270">
                  <a:moveTo>
                    <a:pt x="0" y="542290"/>
                  </a:moveTo>
                  <a:lnTo>
                    <a:pt x="0" y="2392680"/>
                  </a:lnTo>
                  <a:cubicBezTo>
                    <a:pt x="0" y="2691130"/>
                    <a:pt x="242570" y="2933700"/>
                    <a:pt x="542290" y="2933700"/>
                  </a:cubicBezTo>
                  <a:lnTo>
                    <a:pt x="1148080" y="2933700"/>
                  </a:lnTo>
                  <a:cubicBezTo>
                    <a:pt x="1447800" y="2933700"/>
                    <a:pt x="1690370" y="3176270"/>
                    <a:pt x="1690370" y="3475990"/>
                  </a:cubicBezTo>
                  <a:lnTo>
                    <a:pt x="1690370" y="5199380"/>
                  </a:lnTo>
                  <a:cubicBezTo>
                    <a:pt x="1690370" y="5499100"/>
                    <a:pt x="1932940" y="5741670"/>
                    <a:pt x="2232660" y="5741670"/>
                  </a:cubicBezTo>
                  <a:lnTo>
                    <a:pt x="3599180" y="5741670"/>
                  </a:lnTo>
                  <a:cubicBezTo>
                    <a:pt x="3735070" y="5741670"/>
                    <a:pt x="3867150" y="5689600"/>
                    <a:pt x="3967480" y="5598160"/>
                  </a:cubicBezTo>
                  <a:lnTo>
                    <a:pt x="6177280" y="3553460"/>
                  </a:lnTo>
                  <a:cubicBezTo>
                    <a:pt x="6287770" y="3450590"/>
                    <a:pt x="6351270" y="3307080"/>
                    <a:pt x="6351270" y="3155950"/>
                  </a:cubicBezTo>
                  <a:lnTo>
                    <a:pt x="6351270" y="542290"/>
                  </a:lnTo>
                  <a:cubicBezTo>
                    <a:pt x="6350000" y="242570"/>
                    <a:pt x="6107430" y="0"/>
                    <a:pt x="5807710" y="0"/>
                  </a:cubicBezTo>
                  <a:lnTo>
                    <a:pt x="542290" y="0"/>
                  </a:lnTo>
                  <a:cubicBezTo>
                    <a:pt x="242570" y="0"/>
                    <a:pt x="0" y="242570"/>
                    <a:pt x="0" y="542290"/>
                  </a:cubicBezTo>
                  <a:close/>
                </a:path>
              </a:pathLst>
            </a:custGeom>
            <a:blipFill>
              <a:blip r:embed="rId6"/>
              <a:stretch>
                <a:fillRect l="-44932" t="0" r="0" b="0"/>
              </a:stretch>
            </a:blipFill>
          </p:spPr>
        </p:sp>
      </p:grpSp>
      <p:sp>
        <p:nvSpPr>
          <p:cNvPr name="TextBox 6" id="6"/>
          <p:cNvSpPr txBox="true"/>
          <p:nvPr/>
        </p:nvSpPr>
        <p:spPr>
          <a:xfrm rot="0">
            <a:off x="1546320" y="990600"/>
            <a:ext cx="2208725" cy="325755"/>
          </a:xfrm>
          <a:prstGeom prst="rect">
            <a:avLst/>
          </a:prstGeom>
        </p:spPr>
        <p:txBody>
          <a:bodyPr anchor="t" rtlCol="false" tIns="0" lIns="0" bIns="0" rIns="0">
            <a:spAutoFit/>
          </a:bodyPr>
          <a:lstStyle/>
          <a:p>
            <a:pPr algn="l">
              <a:lnSpc>
                <a:spcPts val="2519"/>
              </a:lnSpc>
              <a:spcBef>
                <a:spcPct val="0"/>
              </a:spcBef>
            </a:pPr>
            <a:r>
              <a:rPr lang="en-US" b="true" sz="1799">
                <a:solidFill>
                  <a:srgbClr val="FFFFFF"/>
                </a:solidFill>
                <a:latin typeface="Helvetica World Bold"/>
                <a:ea typeface="Helvetica World Bold"/>
                <a:cs typeface="Helvetica World Bold"/>
                <a:sym typeface="Helvetica World Bold"/>
              </a:rPr>
              <a:t>Yousef</a:t>
            </a:r>
          </a:p>
        </p:txBody>
      </p:sp>
      <p:sp>
        <p:nvSpPr>
          <p:cNvPr name="TextBox 7" id="7"/>
          <p:cNvSpPr txBox="true"/>
          <p:nvPr/>
        </p:nvSpPr>
        <p:spPr>
          <a:xfrm rot="0">
            <a:off x="15497378" y="8634514"/>
            <a:ext cx="1761922" cy="632841"/>
          </a:xfrm>
          <a:prstGeom prst="rect">
            <a:avLst/>
          </a:prstGeom>
        </p:spPr>
        <p:txBody>
          <a:bodyPr anchor="t" rtlCol="false" tIns="0" lIns="0" bIns="0" rIns="0">
            <a:spAutoFit/>
          </a:bodyPr>
          <a:lstStyle/>
          <a:p>
            <a:pPr algn="r">
              <a:lnSpc>
                <a:spcPts val="4752"/>
              </a:lnSpc>
            </a:pPr>
            <a:r>
              <a:rPr lang="en-US" sz="4800">
                <a:solidFill>
                  <a:srgbClr val="7AFFF5"/>
                </a:solidFill>
                <a:latin typeface="Norwester"/>
                <a:ea typeface="Norwester"/>
                <a:cs typeface="Norwester"/>
                <a:sym typeface="Norwester"/>
              </a:rPr>
              <a:t>09</a:t>
            </a:r>
          </a:p>
        </p:txBody>
      </p:sp>
      <p:sp>
        <p:nvSpPr>
          <p:cNvPr name="TextBox 8" id="8"/>
          <p:cNvSpPr txBox="true"/>
          <p:nvPr/>
        </p:nvSpPr>
        <p:spPr>
          <a:xfrm rot="0">
            <a:off x="8470793" y="1000207"/>
            <a:ext cx="8221773" cy="1578937"/>
          </a:xfrm>
          <a:prstGeom prst="rect">
            <a:avLst/>
          </a:prstGeom>
        </p:spPr>
        <p:txBody>
          <a:bodyPr anchor="t" rtlCol="false" tIns="0" lIns="0" bIns="0" rIns="0">
            <a:spAutoFit/>
          </a:bodyPr>
          <a:lstStyle/>
          <a:p>
            <a:pPr algn="l">
              <a:lnSpc>
                <a:spcPts val="11780"/>
              </a:lnSpc>
            </a:pPr>
            <a:r>
              <a:rPr lang="en-US" sz="11899">
                <a:solidFill>
                  <a:srgbClr val="7AFFF5"/>
                </a:solidFill>
                <a:latin typeface="Norwester"/>
                <a:ea typeface="Norwester"/>
                <a:cs typeface="Norwester"/>
                <a:sym typeface="Norwester"/>
              </a:rPr>
              <a:t>CITATIONS</a:t>
            </a:r>
          </a:p>
        </p:txBody>
      </p:sp>
      <p:sp>
        <p:nvSpPr>
          <p:cNvPr name="TextBox 9" id="9"/>
          <p:cNvSpPr txBox="true"/>
          <p:nvPr/>
        </p:nvSpPr>
        <p:spPr>
          <a:xfrm rot="0">
            <a:off x="8470793" y="4090666"/>
            <a:ext cx="8221773" cy="3427476"/>
          </a:xfrm>
          <a:prstGeom prst="rect">
            <a:avLst/>
          </a:prstGeom>
        </p:spPr>
        <p:txBody>
          <a:bodyPr anchor="t" rtlCol="false" tIns="0" lIns="0" bIns="0" rIns="0">
            <a:spAutoFit/>
          </a:bodyPr>
          <a:lstStyle/>
          <a:p>
            <a:pPr algn="l">
              <a:lnSpc>
                <a:spcPts val="2322"/>
              </a:lnSpc>
            </a:pPr>
            <a:r>
              <a:rPr lang="en-US" sz="1800" spc="-36">
                <a:solidFill>
                  <a:srgbClr val="FFFFFF"/>
                </a:solidFill>
                <a:latin typeface="Helvetica World"/>
                <a:ea typeface="Helvetica World"/>
                <a:cs typeface="Helvetica World"/>
                <a:sym typeface="Helvetica World"/>
              </a:rPr>
              <a:t>     [1]= (2025, March 27). Ai ethicists: Who are they? and how to become one. University of San Diego Online Degrees. </a:t>
            </a:r>
            <a:r>
              <a:rPr lang="en-US" sz="1800" spc="-36" u="sng">
                <a:solidFill>
                  <a:srgbClr val="FFFFFF"/>
                </a:solidFill>
                <a:latin typeface="Helvetica World"/>
                <a:ea typeface="Helvetica World"/>
                <a:cs typeface="Helvetica World"/>
                <a:sym typeface="Helvetica World"/>
                <a:hlinkClick r:id="rId7" tooltip="https://onlinedegrees.sandiego.edu/ai-ethicist-career/"/>
              </a:rPr>
              <a:t>https://onlinedegrees.sandiego.edu/ai-ethicist-career/</a:t>
            </a:r>
          </a:p>
          <a:p>
            <a:pPr algn="l">
              <a:lnSpc>
                <a:spcPts val="2322"/>
              </a:lnSpc>
            </a:pPr>
            <a:r>
              <a:rPr lang="en-US" sz="1800" spc="-36">
                <a:solidFill>
                  <a:srgbClr val="FFFFFF"/>
                </a:solidFill>
                <a:latin typeface="Helvetica World"/>
                <a:ea typeface="Helvetica World"/>
                <a:cs typeface="Helvetica World"/>
                <a:sym typeface="Helvetica World"/>
              </a:rPr>
              <a:t>      </a:t>
            </a:r>
            <a:r>
              <a:rPr lang="en-US" sz="1800" spc="-36">
                <a:solidFill>
                  <a:srgbClr val="FFFFFF"/>
                </a:solidFill>
                <a:latin typeface="Helvetica World"/>
                <a:ea typeface="Helvetica World"/>
                <a:cs typeface="Helvetica World"/>
                <a:sym typeface="Helvetica World"/>
              </a:rPr>
              <a:t>[2]= </a:t>
            </a:r>
            <a:r>
              <a:rPr lang="en-US" sz="1800" spc="-36" u="sng">
                <a:solidFill>
                  <a:srgbClr val="FFFFFF"/>
                </a:solidFill>
                <a:latin typeface="Helvetica World"/>
                <a:ea typeface="Helvetica World"/>
                <a:cs typeface="Helvetica World"/>
                <a:sym typeface="Helvetica World"/>
                <a:hlinkClick r:id="rId8" tooltip="https://northwest.education/insights/technology/top-10-highest-paying-ai-jobs/"/>
              </a:rPr>
              <a:t>https://northwest.education/insights/technology/top-10-highest-paying-ai-jobs/</a:t>
            </a:r>
          </a:p>
          <a:p>
            <a:pPr algn="l">
              <a:lnSpc>
                <a:spcPts val="2322"/>
              </a:lnSpc>
            </a:pPr>
            <a:r>
              <a:rPr lang="en-US" sz="1800" spc="-36">
                <a:solidFill>
                  <a:srgbClr val="FFFFFF"/>
                </a:solidFill>
                <a:latin typeface="Helvetica World"/>
                <a:ea typeface="Helvetica World"/>
                <a:cs typeface="Helvetica World"/>
                <a:sym typeface="Helvetica World"/>
              </a:rPr>
              <a:t>      </a:t>
            </a:r>
            <a:r>
              <a:rPr lang="en-US" sz="1800" spc="-36">
                <a:solidFill>
                  <a:srgbClr val="FFFFFF"/>
                </a:solidFill>
                <a:latin typeface="Helvetica World"/>
                <a:ea typeface="Helvetica World"/>
                <a:cs typeface="Helvetica World"/>
                <a:sym typeface="Helvetica World"/>
              </a:rPr>
              <a:t>[3]=https://mondo.com/insights/emerging-roles-in-tech-need-for-ai-ethics-and-impact/</a:t>
            </a:r>
          </a:p>
          <a:p>
            <a:pPr algn="l">
              <a:lnSpc>
                <a:spcPts val="2322"/>
              </a:lnSpc>
            </a:pPr>
            <a:r>
              <a:rPr lang="en-US" sz="1800" spc="-36">
                <a:solidFill>
                  <a:srgbClr val="FFFFFF"/>
                </a:solidFill>
                <a:latin typeface="Helvetica World"/>
                <a:ea typeface="Helvetica World"/>
                <a:cs typeface="Helvetica World"/>
                <a:sym typeface="Helvetica World"/>
              </a:rPr>
              <a:t>      [</a:t>
            </a:r>
            <a:r>
              <a:rPr lang="en-US" sz="1800" spc="-36">
                <a:solidFill>
                  <a:srgbClr val="FFFFFF"/>
                </a:solidFill>
                <a:latin typeface="Helvetica World"/>
                <a:ea typeface="Helvetica World"/>
                <a:cs typeface="Helvetica World"/>
                <a:sym typeface="Helvetica World"/>
              </a:rPr>
              <a:t>4]=</a:t>
            </a:r>
            <a:r>
              <a:rPr lang="en-US" sz="1800" spc="-36" u="sng">
                <a:solidFill>
                  <a:srgbClr val="FFFFFF"/>
                </a:solidFill>
                <a:latin typeface="Helvetica World"/>
                <a:ea typeface="Helvetica World"/>
                <a:cs typeface="Helvetica World"/>
                <a:sym typeface="Helvetica World"/>
                <a:hlinkClick r:id="rId9" tooltip="https://www.brillicaservices.com/blogs/will-artificial-intelligence-replace-humans"/>
              </a:rPr>
              <a:t>https://www.brillicaservices.com/blogs/will-artificial-intelligence-replace-humans</a:t>
            </a:r>
          </a:p>
          <a:p>
            <a:pPr algn="l">
              <a:lnSpc>
                <a:spcPts val="2322"/>
              </a:lnSpc>
            </a:pPr>
            <a:r>
              <a:rPr lang="en-US" sz="1800" spc="-36">
                <a:solidFill>
                  <a:srgbClr val="FFFFFF"/>
                </a:solidFill>
                <a:latin typeface="Helvetica World"/>
                <a:ea typeface="Helvetica World"/>
                <a:cs typeface="Helvetica World"/>
                <a:sym typeface="Helvetica World"/>
              </a:rPr>
              <a:t>      [</a:t>
            </a:r>
            <a:r>
              <a:rPr lang="en-US" sz="1800" spc="-36">
                <a:solidFill>
                  <a:srgbClr val="FFFFFF"/>
                </a:solidFill>
                <a:latin typeface="Helvetica World"/>
                <a:ea typeface="Helvetica World"/>
                <a:cs typeface="Helvetica World"/>
                <a:sym typeface="Helvetica World"/>
              </a:rPr>
              <a:t>5]=https://outstandingstar.com/pros-and-cons-of-being-an-ai-ethicist/</a:t>
            </a:r>
          </a:p>
          <a:p>
            <a:pPr algn="l">
              <a:lnSpc>
                <a:spcPts val="2322"/>
              </a:lnSpc>
            </a:pPr>
            <a:r>
              <a:rPr lang="en-US" sz="1800" spc="-36">
                <a:solidFill>
                  <a:srgbClr val="FFFFFF"/>
                </a:solidFill>
                <a:latin typeface="Helvetica World"/>
                <a:ea typeface="Helvetica World"/>
                <a:cs typeface="Helvetica World"/>
                <a:sym typeface="Helvetica World"/>
              </a:rPr>
              <a:t>      </a:t>
            </a:r>
            <a:r>
              <a:rPr lang="en-US" sz="1800" spc="-36">
                <a:solidFill>
                  <a:srgbClr val="FFFFFF"/>
                </a:solidFill>
                <a:latin typeface="Helvetica World"/>
                <a:ea typeface="Helvetica World"/>
                <a:cs typeface="Helvetica World"/>
                <a:sym typeface="Helvetica World"/>
              </a:rPr>
              <a:t>[6]=https://medium.com/%40ZaradarTR/the-ethical-quandary-of-ai-replacing-human-roles-a-veteran-developers-perspective-750807564549</a:t>
            </a:r>
          </a:p>
          <a:p>
            <a:pPr algn="l">
              <a:lnSpc>
                <a:spcPts val="2322"/>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DAGj_zlb_zo</dc:identifier>
  <dcterms:modified xsi:type="dcterms:W3CDTF">2011-08-01T06:04:30Z</dcterms:modified>
  <cp:revision>1</cp:revision>
  <dc:title>Blue and White Gradient Artificial Intelligence Presentation</dc:title>
</cp:coreProperties>
</file>